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33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1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32FBF59-AF2F-4777-A626-B064540C4542}" type="datetimeFigureOut">
              <a:rPr lang="es-ES" smtClean="0"/>
              <a:pPr/>
              <a:t>27/02/2013</a:t>
            </a:fld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532DEDD-FBC4-4525-8E12-E606B72C69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FBF59-AF2F-4777-A626-B064540C4542}" type="datetimeFigureOut">
              <a:rPr lang="es-ES" smtClean="0"/>
              <a:pPr/>
              <a:t>27/02/2013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2DEDD-FBC4-4525-8E12-E606B72C69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2FBF59-AF2F-4777-A626-B064540C4542}" type="datetimeFigureOut">
              <a:rPr lang="es-ES" smtClean="0"/>
              <a:pPr/>
              <a:t>27/02/2013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532DEDD-FBC4-4525-8E12-E606B72C69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FBF59-AF2F-4777-A626-B064540C4542}" type="datetimeFigureOut">
              <a:rPr lang="es-ES" smtClean="0"/>
              <a:pPr/>
              <a:t>27/02/2013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2DEDD-FBC4-4525-8E12-E606B72C69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FBF59-AF2F-4777-A626-B064540C4542}" type="datetimeFigureOut">
              <a:rPr lang="es-ES" smtClean="0"/>
              <a:pPr/>
              <a:t>27/02/2013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2DEDD-FBC4-4525-8E12-E606B72C69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FBF59-AF2F-4777-A626-B064540C4542}" type="datetimeFigureOut">
              <a:rPr lang="es-ES" smtClean="0"/>
              <a:pPr/>
              <a:t>27/02/2013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2DEDD-FBC4-4525-8E12-E606B72C69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2FBF59-AF2F-4777-A626-B064540C4542}" type="datetimeFigureOut">
              <a:rPr lang="es-ES" smtClean="0"/>
              <a:pPr/>
              <a:t>27/02/2013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2DEDD-FBC4-4525-8E12-E606B72C69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FBF59-AF2F-4777-A626-B064540C4542}" type="datetimeFigureOut">
              <a:rPr lang="es-ES" smtClean="0"/>
              <a:pPr/>
              <a:t>27/02/2013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2DEDD-FBC4-4525-8E12-E606B72C69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FBF59-AF2F-4777-A626-B064540C4542}" type="datetimeFigureOut">
              <a:rPr lang="es-ES" smtClean="0"/>
              <a:pPr/>
              <a:t>27/02/2013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2DEDD-FBC4-4525-8E12-E606B72C697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FBF59-AF2F-4777-A626-B064540C4542}" type="datetimeFigureOut">
              <a:rPr lang="es-ES" smtClean="0"/>
              <a:pPr/>
              <a:t>27/02/2013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2DEDD-FBC4-4525-8E12-E606B72C69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32FBF59-AF2F-4777-A626-B064540C4542}" type="datetimeFigureOut">
              <a:rPr lang="es-ES" smtClean="0"/>
              <a:pPr/>
              <a:t>27/02/2013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532DEDD-FBC4-4525-8E12-E606B72C69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1" name="30 Marcador de texto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32FBF59-AF2F-4777-A626-B064540C4542}" type="datetimeFigureOut">
              <a:rPr lang="es-ES" smtClean="0"/>
              <a:pPr/>
              <a:t>27/02/2013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532DEDD-FBC4-4525-8E12-E606B72C69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RELATIVE CLAUSES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BASIC LEVEL 2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relative</a:t>
            </a:r>
            <a:r>
              <a:rPr lang="es-ES" dirty="0" smtClean="0"/>
              <a:t> </a:t>
            </a:r>
            <a:r>
              <a:rPr lang="es-ES" dirty="0" err="1" smtClean="0"/>
              <a:t>clauses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err="1" smtClean="0"/>
              <a:t>Relative</a:t>
            </a:r>
            <a:r>
              <a:rPr lang="es-ES" dirty="0" smtClean="0"/>
              <a:t> </a:t>
            </a:r>
            <a:r>
              <a:rPr lang="es-ES" dirty="0" err="1" smtClean="0"/>
              <a:t>clauses</a:t>
            </a:r>
            <a:r>
              <a:rPr lang="es-ES" dirty="0" smtClean="0"/>
              <a:t> are </a:t>
            </a:r>
            <a:r>
              <a:rPr lang="es-ES" dirty="0" err="1" smtClean="0"/>
              <a:t>subordinate</a:t>
            </a:r>
            <a:r>
              <a:rPr lang="es-ES" dirty="0" smtClean="0"/>
              <a:t> </a:t>
            </a:r>
            <a:r>
              <a:rPr lang="es-ES" dirty="0" err="1" smtClean="0"/>
              <a:t>clauses</a:t>
            </a:r>
            <a:r>
              <a:rPr lang="es-ES" dirty="0" smtClean="0"/>
              <a:t>.</a:t>
            </a:r>
          </a:p>
          <a:p>
            <a:pPr algn="just">
              <a:buNone/>
            </a:pPr>
            <a:endParaRPr lang="es-ES" dirty="0" smtClean="0"/>
          </a:p>
          <a:p>
            <a:pPr algn="just"/>
            <a:r>
              <a:rPr lang="es-ES" dirty="0" err="1" smtClean="0"/>
              <a:t>Relative</a:t>
            </a:r>
            <a:r>
              <a:rPr lang="es-ES" dirty="0" smtClean="0"/>
              <a:t> </a:t>
            </a:r>
            <a:r>
              <a:rPr lang="es-ES" dirty="0" err="1" smtClean="0"/>
              <a:t>clauses</a:t>
            </a:r>
            <a:r>
              <a:rPr lang="es-ES" dirty="0" smtClean="0"/>
              <a:t> </a:t>
            </a:r>
            <a:r>
              <a:rPr lang="es-ES" dirty="0" err="1" smtClean="0"/>
              <a:t>function</a:t>
            </a:r>
            <a:r>
              <a:rPr lang="es-ES" dirty="0" smtClean="0"/>
              <a:t> as </a:t>
            </a:r>
            <a:r>
              <a:rPr lang="es-ES" dirty="0" err="1" smtClean="0"/>
              <a:t>adjectives</a:t>
            </a:r>
            <a:r>
              <a:rPr lang="es-ES" dirty="0" smtClean="0"/>
              <a:t>:</a:t>
            </a:r>
          </a:p>
          <a:p>
            <a:pPr algn="just">
              <a:buNone/>
            </a:pPr>
            <a:r>
              <a:rPr lang="es-ES" dirty="0" err="1" smtClean="0">
                <a:solidFill>
                  <a:schemeClr val="tx2"/>
                </a:solidFill>
              </a:rPr>
              <a:t>The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b="1" u="sng" dirty="0" err="1" smtClean="0">
                <a:solidFill>
                  <a:schemeClr val="tx2"/>
                </a:solidFill>
              </a:rPr>
              <a:t>blue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jacket</a:t>
            </a:r>
            <a:endParaRPr lang="es-ES" dirty="0" smtClean="0">
              <a:solidFill>
                <a:schemeClr val="tx2"/>
              </a:solidFill>
            </a:endParaRPr>
          </a:p>
          <a:p>
            <a:pPr algn="just">
              <a:buNone/>
            </a:pPr>
            <a:r>
              <a:rPr lang="es-ES" dirty="0" err="1" smtClean="0">
                <a:solidFill>
                  <a:schemeClr val="tx2"/>
                </a:solidFill>
              </a:rPr>
              <a:t>The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jacket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b="1" u="sng" dirty="0" err="1" smtClean="0">
                <a:solidFill>
                  <a:schemeClr val="tx2"/>
                </a:solidFill>
              </a:rPr>
              <a:t>which</a:t>
            </a:r>
            <a:r>
              <a:rPr lang="es-ES" b="1" u="sng" dirty="0" smtClean="0">
                <a:solidFill>
                  <a:schemeClr val="tx2"/>
                </a:solidFill>
              </a:rPr>
              <a:t> </a:t>
            </a:r>
            <a:r>
              <a:rPr lang="es-ES" b="1" u="sng" dirty="0" err="1" smtClean="0">
                <a:solidFill>
                  <a:schemeClr val="tx2"/>
                </a:solidFill>
              </a:rPr>
              <a:t>is</a:t>
            </a:r>
            <a:r>
              <a:rPr lang="es-ES" b="1" u="sng" dirty="0" smtClean="0">
                <a:solidFill>
                  <a:schemeClr val="tx2"/>
                </a:solidFill>
              </a:rPr>
              <a:t> </a:t>
            </a:r>
            <a:r>
              <a:rPr lang="es-ES" b="1" u="sng" dirty="0" err="1" smtClean="0">
                <a:solidFill>
                  <a:schemeClr val="tx2"/>
                </a:solidFill>
              </a:rPr>
              <a:t>blue</a:t>
            </a:r>
            <a:endParaRPr lang="es-ES" b="1" u="sng" dirty="0" smtClean="0">
              <a:solidFill>
                <a:schemeClr val="tx2"/>
              </a:solidFill>
            </a:endParaRPr>
          </a:p>
          <a:p>
            <a:pPr algn="just">
              <a:buNone/>
            </a:pPr>
            <a:endParaRPr lang="es-ES" b="1" u="sng" dirty="0" smtClean="0">
              <a:solidFill>
                <a:schemeClr val="tx2"/>
              </a:solidFill>
            </a:endParaRPr>
          </a:p>
          <a:p>
            <a:pPr algn="just"/>
            <a:r>
              <a:rPr lang="es-ES" dirty="0" err="1" smtClean="0"/>
              <a:t>But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relative</a:t>
            </a:r>
            <a:r>
              <a:rPr lang="es-ES" dirty="0" smtClean="0"/>
              <a:t> </a:t>
            </a:r>
            <a:r>
              <a:rPr lang="es-ES" dirty="0" err="1" smtClean="0"/>
              <a:t>clause</a:t>
            </a:r>
            <a:r>
              <a:rPr lang="es-ES" dirty="0" smtClean="0"/>
              <a:t> comes </a:t>
            </a:r>
            <a:r>
              <a:rPr lang="es-ES" dirty="0" err="1" smtClean="0"/>
              <a:t>after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noun</a:t>
            </a:r>
            <a:r>
              <a:rPr lang="es-ES" dirty="0" smtClean="0"/>
              <a:t>, </a:t>
            </a:r>
            <a:r>
              <a:rPr lang="es-ES" dirty="0" err="1" smtClean="0"/>
              <a:t>while</a:t>
            </a:r>
            <a:r>
              <a:rPr lang="es-ES" dirty="0" smtClean="0"/>
              <a:t> </a:t>
            </a:r>
            <a:r>
              <a:rPr lang="es-ES" dirty="0" err="1" smtClean="0"/>
              <a:t>adjectives</a:t>
            </a:r>
            <a:r>
              <a:rPr lang="es-ES" dirty="0" smtClean="0"/>
              <a:t> </a:t>
            </a:r>
            <a:r>
              <a:rPr lang="es-ES" dirty="0" err="1" smtClean="0"/>
              <a:t>usually</a:t>
            </a:r>
            <a:r>
              <a:rPr lang="es-ES" dirty="0" smtClean="0"/>
              <a:t> come </a:t>
            </a:r>
            <a:r>
              <a:rPr lang="es-ES" dirty="0" err="1" smtClean="0"/>
              <a:t>before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noun</a:t>
            </a:r>
            <a:r>
              <a:rPr lang="es-ES" dirty="0" smtClean="0"/>
              <a:t>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Defining</a:t>
            </a:r>
            <a:r>
              <a:rPr lang="es-ES" dirty="0" smtClean="0"/>
              <a:t> </a:t>
            </a:r>
            <a:r>
              <a:rPr lang="es-ES" dirty="0" err="1" smtClean="0"/>
              <a:t>relative</a:t>
            </a:r>
            <a:r>
              <a:rPr lang="es-ES" dirty="0" smtClean="0"/>
              <a:t> </a:t>
            </a:r>
            <a:r>
              <a:rPr lang="es-ES" dirty="0" err="1" smtClean="0"/>
              <a:t>clauses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 err="1" smtClean="0"/>
              <a:t>They</a:t>
            </a:r>
            <a:r>
              <a:rPr lang="es-ES" dirty="0" smtClean="0"/>
              <a:t> </a:t>
            </a:r>
            <a:r>
              <a:rPr lang="es-ES" dirty="0" err="1" smtClean="0"/>
              <a:t>give</a:t>
            </a:r>
            <a:r>
              <a:rPr lang="es-ES" dirty="0" smtClean="0"/>
              <a:t> </a:t>
            </a:r>
            <a:r>
              <a:rPr lang="es-ES" dirty="0" err="1" smtClean="0"/>
              <a:t>important</a:t>
            </a:r>
            <a:r>
              <a:rPr lang="es-ES" dirty="0" smtClean="0"/>
              <a:t> </a:t>
            </a:r>
            <a:r>
              <a:rPr lang="es-ES" dirty="0" err="1" smtClean="0"/>
              <a:t>information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 a </a:t>
            </a:r>
            <a:r>
              <a:rPr lang="es-ES" dirty="0" err="1" smtClean="0"/>
              <a:t>noun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pronoun</a:t>
            </a:r>
            <a:r>
              <a:rPr lang="es-ES" dirty="0" smtClean="0"/>
              <a:t>: </a:t>
            </a:r>
            <a:r>
              <a:rPr lang="es-ES" dirty="0" err="1" smtClean="0"/>
              <a:t>they</a:t>
            </a:r>
            <a:r>
              <a:rPr lang="es-ES" dirty="0" smtClean="0"/>
              <a:t> define </a:t>
            </a:r>
            <a:r>
              <a:rPr lang="es-ES" dirty="0" err="1" smtClean="0"/>
              <a:t>exactly</a:t>
            </a:r>
            <a:r>
              <a:rPr lang="es-ES" dirty="0" smtClean="0"/>
              <a:t> </a:t>
            </a:r>
            <a:r>
              <a:rPr lang="es-ES" i="1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i="1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are </a:t>
            </a:r>
            <a:r>
              <a:rPr lang="es-ES" dirty="0" err="1" smtClean="0"/>
              <a:t>talking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:</a:t>
            </a:r>
          </a:p>
          <a:p>
            <a:pPr algn="just">
              <a:buNone/>
            </a:pPr>
            <a:r>
              <a:rPr lang="es-ES" dirty="0" err="1" smtClean="0">
                <a:solidFill>
                  <a:schemeClr val="tx2"/>
                </a:solidFill>
              </a:rPr>
              <a:t>The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man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b="1" dirty="0" err="1" smtClean="0">
                <a:solidFill>
                  <a:schemeClr val="tx2"/>
                </a:solidFill>
              </a:rPr>
              <a:t>who</a:t>
            </a:r>
            <a:r>
              <a:rPr lang="es-ES" b="1" dirty="0" smtClean="0">
                <a:solidFill>
                  <a:schemeClr val="tx2"/>
                </a:solidFill>
              </a:rPr>
              <a:t> has </a:t>
            </a:r>
            <a:r>
              <a:rPr lang="es-ES" b="1" dirty="0" err="1" smtClean="0">
                <a:solidFill>
                  <a:schemeClr val="tx2"/>
                </a:solidFill>
              </a:rPr>
              <a:t>brown</a:t>
            </a:r>
            <a:r>
              <a:rPr lang="es-ES" b="1" dirty="0" smtClean="0">
                <a:solidFill>
                  <a:schemeClr val="tx2"/>
                </a:solidFill>
              </a:rPr>
              <a:t> </a:t>
            </a:r>
            <a:r>
              <a:rPr lang="es-ES" b="1" dirty="0" err="1" smtClean="0">
                <a:solidFill>
                  <a:schemeClr val="tx2"/>
                </a:solidFill>
              </a:rPr>
              <a:t>hair</a:t>
            </a:r>
            <a:r>
              <a:rPr lang="es-ES" b="1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is</a:t>
            </a:r>
            <a:r>
              <a:rPr lang="es-ES" dirty="0" smtClean="0">
                <a:solidFill>
                  <a:schemeClr val="tx2"/>
                </a:solidFill>
              </a:rPr>
              <a:t> my </a:t>
            </a:r>
            <a:r>
              <a:rPr lang="es-ES" dirty="0" err="1" smtClean="0">
                <a:solidFill>
                  <a:schemeClr val="tx2"/>
                </a:solidFill>
              </a:rPr>
              <a:t>brother</a:t>
            </a:r>
            <a:r>
              <a:rPr lang="es-ES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None/>
            </a:pPr>
            <a:r>
              <a:rPr lang="es-ES" dirty="0" err="1" smtClean="0"/>
              <a:t>Without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information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relative</a:t>
            </a:r>
            <a:r>
              <a:rPr lang="es-ES" dirty="0" smtClean="0"/>
              <a:t> </a:t>
            </a:r>
            <a:r>
              <a:rPr lang="es-ES" dirty="0" err="1" smtClean="0"/>
              <a:t>clause</a:t>
            </a:r>
            <a:r>
              <a:rPr lang="es-ES" dirty="0" smtClean="0"/>
              <a:t> “</a:t>
            </a:r>
            <a:r>
              <a:rPr lang="es-ES" dirty="0" err="1" smtClean="0"/>
              <a:t>who</a:t>
            </a:r>
            <a:r>
              <a:rPr lang="es-ES" dirty="0" smtClean="0"/>
              <a:t> has </a:t>
            </a:r>
            <a:r>
              <a:rPr lang="es-ES" dirty="0" err="1" smtClean="0"/>
              <a:t>brown</a:t>
            </a:r>
            <a:r>
              <a:rPr lang="es-ES" dirty="0" smtClean="0"/>
              <a:t> </a:t>
            </a:r>
            <a:r>
              <a:rPr lang="es-ES" dirty="0" err="1" smtClean="0"/>
              <a:t>hair</a:t>
            </a:r>
            <a:r>
              <a:rPr lang="es-ES" dirty="0" smtClean="0"/>
              <a:t>”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can’t</a:t>
            </a:r>
            <a:r>
              <a:rPr lang="es-ES" dirty="0" smtClean="0"/>
              <a:t> </a:t>
            </a:r>
            <a:r>
              <a:rPr lang="es-ES" dirty="0" err="1" smtClean="0"/>
              <a:t>identify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man</a:t>
            </a:r>
            <a:r>
              <a:rPr lang="es-ES" dirty="0" smtClean="0"/>
              <a:t>.</a:t>
            </a:r>
            <a:endParaRPr lang="es-ES" dirty="0" smtClean="0"/>
          </a:p>
          <a:p>
            <a:pPr algn="just">
              <a:buNone/>
            </a:pPr>
            <a:r>
              <a:rPr lang="es-ES" dirty="0" err="1" smtClean="0"/>
              <a:t>However</a:t>
            </a:r>
            <a:r>
              <a:rPr lang="es-ES" dirty="0" smtClean="0"/>
              <a:t>, in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following</a:t>
            </a:r>
            <a:r>
              <a:rPr lang="es-ES" dirty="0" smtClean="0"/>
              <a:t> </a:t>
            </a:r>
            <a:r>
              <a:rPr lang="es-ES" dirty="0" err="1" smtClean="0"/>
              <a:t>sentence</a:t>
            </a:r>
            <a:r>
              <a:rPr lang="es-ES" dirty="0" smtClean="0"/>
              <a:t>: </a:t>
            </a:r>
          </a:p>
          <a:p>
            <a:pPr algn="just">
              <a:buNone/>
            </a:pPr>
            <a:r>
              <a:rPr lang="es-ES" dirty="0" smtClean="0">
                <a:solidFill>
                  <a:schemeClr val="tx2"/>
                </a:solidFill>
              </a:rPr>
              <a:t>My </a:t>
            </a:r>
            <a:r>
              <a:rPr lang="es-ES" dirty="0" err="1" smtClean="0">
                <a:solidFill>
                  <a:schemeClr val="tx2"/>
                </a:solidFill>
              </a:rPr>
              <a:t>brother</a:t>
            </a:r>
            <a:r>
              <a:rPr lang="es-ES" dirty="0" smtClean="0">
                <a:solidFill>
                  <a:schemeClr val="tx2"/>
                </a:solidFill>
              </a:rPr>
              <a:t>, </a:t>
            </a:r>
            <a:r>
              <a:rPr lang="es-ES" b="1" dirty="0" err="1" smtClean="0">
                <a:solidFill>
                  <a:schemeClr val="tx2"/>
                </a:solidFill>
              </a:rPr>
              <a:t>who</a:t>
            </a:r>
            <a:r>
              <a:rPr lang="es-ES" b="1" dirty="0" smtClean="0">
                <a:solidFill>
                  <a:schemeClr val="tx2"/>
                </a:solidFill>
              </a:rPr>
              <a:t> has </a:t>
            </a:r>
            <a:r>
              <a:rPr lang="es-ES" b="1" dirty="0" err="1" smtClean="0">
                <a:solidFill>
                  <a:schemeClr val="tx2"/>
                </a:solidFill>
              </a:rPr>
              <a:t>brown</a:t>
            </a:r>
            <a:r>
              <a:rPr lang="es-ES" b="1" dirty="0" smtClean="0">
                <a:solidFill>
                  <a:schemeClr val="tx2"/>
                </a:solidFill>
              </a:rPr>
              <a:t> </a:t>
            </a:r>
            <a:r>
              <a:rPr lang="es-ES" b="1" dirty="0" err="1" smtClean="0">
                <a:solidFill>
                  <a:schemeClr val="tx2"/>
                </a:solidFill>
              </a:rPr>
              <a:t>hair</a:t>
            </a:r>
            <a:r>
              <a:rPr lang="es-ES" dirty="0" smtClean="0">
                <a:solidFill>
                  <a:schemeClr val="tx2"/>
                </a:solidFill>
              </a:rPr>
              <a:t>, </a:t>
            </a:r>
            <a:r>
              <a:rPr lang="es-ES" dirty="0" err="1" smtClean="0">
                <a:solidFill>
                  <a:schemeClr val="tx2"/>
                </a:solidFill>
              </a:rPr>
              <a:t>is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very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young</a:t>
            </a:r>
            <a:r>
              <a:rPr lang="es-ES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None/>
            </a:pPr>
            <a:r>
              <a:rPr lang="es-ES" dirty="0" smtClean="0"/>
              <a:t>“</a:t>
            </a:r>
            <a:r>
              <a:rPr lang="es-ES" dirty="0" err="1" smtClean="0"/>
              <a:t>W</a:t>
            </a:r>
            <a:r>
              <a:rPr lang="es-ES" dirty="0" err="1" smtClean="0"/>
              <a:t>ho</a:t>
            </a:r>
            <a:r>
              <a:rPr lang="es-ES" dirty="0" smtClean="0"/>
              <a:t> has </a:t>
            </a:r>
            <a:r>
              <a:rPr lang="es-ES" dirty="0" err="1" smtClean="0"/>
              <a:t>brown</a:t>
            </a:r>
            <a:r>
              <a:rPr lang="es-ES" dirty="0" smtClean="0"/>
              <a:t> </a:t>
            </a:r>
            <a:r>
              <a:rPr lang="es-ES" dirty="0" err="1" smtClean="0"/>
              <a:t>hair</a:t>
            </a:r>
            <a:r>
              <a:rPr lang="es-ES" dirty="0" smtClean="0"/>
              <a:t>” </a:t>
            </a:r>
            <a:r>
              <a:rPr lang="es-ES" dirty="0" err="1" smtClean="0"/>
              <a:t>doesn’t</a:t>
            </a:r>
            <a:r>
              <a:rPr lang="es-ES" dirty="0" smtClean="0"/>
              <a:t> </a:t>
            </a:r>
            <a:r>
              <a:rPr lang="es-ES" dirty="0" err="1" smtClean="0"/>
              <a:t>help</a:t>
            </a:r>
            <a:r>
              <a:rPr lang="es-ES" dirty="0" smtClean="0"/>
              <a:t> </a:t>
            </a:r>
            <a:r>
              <a:rPr lang="es-ES" dirty="0" err="1" smtClean="0"/>
              <a:t>us</a:t>
            </a:r>
            <a:r>
              <a:rPr lang="es-ES" dirty="0" smtClean="0"/>
              <a:t> </a:t>
            </a:r>
            <a:r>
              <a:rPr lang="es-ES" dirty="0" err="1" smtClean="0"/>
              <a:t>identify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man</a:t>
            </a:r>
            <a:r>
              <a:rPr lang="es-ES" dirty="0" smtClean="0"/>
              <a:t>.</a:t>
            </a:r>
            <a:endParaRPr lang="es-ES" dirty="0" smtClean="0"/>
          </a:p>
          <a:p>
            <a:pPr algn="just"/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don’t</a:t>
            </a:r>
            <a:r>
              <a:rPr lang="es-ES" dirty="0" smtClean="0"/>
              <a:t> </a:t>
            </a:r>
            <a:r>
              <a:rPr lang="es-ES" dirty="0" err="1" smtClean="0"/>
              <a:t>put</a:t>
            </a:r>
            <a:r>
              <a:rPr lang="es-ES" dirty="0" smtClean="0"/>
              <a:t> </a:t>
            </a:r>
            <a:r>
              <a:rPr lang="es-ES" dirty="0" smtClean="0"/>
              <a:t>a </a:t>
            </a:r>
            <a:r>
              <a:rPr lang="es-ES" dirty="0" err="1" smtClean="0"/>
              <a:t>comma</a:t>
            </a:r>
            <a:r>
              <a:rPr lang="es-ES" dirty="0" smtClean="0"/>
              <a:t> </a:t>
            </a:r>
            <a:r>
              <a:rPr lang="es-ES" dirty="0" err="1" smtClean="0"/>
              <a:t>between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noun</a:t>
            </a:r>
            <a:r>
              <a:rPr lang="es-ES" dirty="0" smtClean="0"/>
              <a:t> and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defining</a:t>
            </a:r>
            <a:r>
              <a:rPr lang="es-ES" dirty="0" smtClean="0"/>
              <a:t> </a:t>
            </a:r>
            <a:r>
              <a:rPr lang="es-ES" dirty="0" err="1" smtClean="0"/>
              <a:t>relative</a:t>
            </a:r>
            <a:r>
              <a:rPr lang="es-ES" dirty="0" smtClean="0"/>
              <a:t> </a:t>
            </a:r>
            <a:r>
              <a:rPr lang="es-ES" dirty="0" err="1" smtClean="0"/>
              <a:t>clause</a:t>
            </a:r>
            <a:r>
              <a:rPr lang="es-ES" dirty="0" smtClean="0"/>
              <a:t>:</a:t>
            </a:r>
          </a:p>
          <a:p>
            <a:pPr algn="just">
              <a:buNone/>
            </a:pPr>
            <a:r>
              <a:rPr lang="es-ES" dirty="0" err="1" smtClean="0">
                <a:solidFill>
                  <a:schemeClr val="tx2"/>
                </a:solidFill>
              </a:rPr>
              <a:t>It’s</a:t>
            </a:r>
            <a:r>
              <a:rPr lang="es-ES" dirty="0" smtClean="0">
                <a:solidFill>
                  <a:schemeClr val="tx2"/>
                </a:solidFill>
              </a:rPr>
              <a:t> a </a:t>
            </a:r>
            <a:r>
              <a:rPr lang="es-ES" dirty="0" err="1" smtClean="0">
                <a:solidFill>
                  <a:schemeClr val="tx2"/>
                </a:solidFill>
              </a:rPr>
              <a:t>book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b="1" dirty="0" err="1" smtClean="0">
                <a:solidFill>
                  <a:schemeClr val="tx2"/>
                </a:solidFill>
              </a:rPr>
              <a:t>which</a:t>
            </a:r>
            <a:r>
              <a:rPr lang="es-ES" b="1" dirty="0" smtClean="0">
                <a:solidFill>
                  <a:schemeClr val="tx2"/>
                </a:solidFill>
              </a:rPr>
              <a:t> </a:t>
            </a:r>
            <a:r>
              <a:rPr lang="es-ES" b="1" dirty="0" err="1" smtClean="0">
                <a:solidFill>
                  <a:schemeClr val="tx2"/>
                </a:solidFill>
              </a:rPr>
              <a:t>tells</a:t>
            </a:r>
            <a:r>
              <a:rPr lang="es-ES" b="1" dirty="0" smtClean="0">
                <a:solidFill>
                  <a:schemeClr val="tx2"/>
                </a:solidFill>
              </a:rPr>
              <a:t> </a:t>
            </a:r>
            <a:r>
              <a:rPr lang="es-ES" b="1" dirty="0" err="1" smtClean="0">
                <a:solidFill>
                  <a:schemeClr val="tx2"/>
                </a:solidFill>
              </a:rPr>
              <a:t>you</a:t>
            </a:r>
            <a:r>
              <a:rPr lang="es-ES" b="1" dirty="0" smtClean="0">
                <a:solidFill>
                  <a:schemeClr val="tx2"/>
                </a:solidFill>
              </a:rPr>
              <a:t> </a:t>
            </a:r>
            <a:r>
              <a:rPr lang="es-ES" b="1" dirty="0" err="1" smtClean="0">
                <a:solidFill>
                  <a:schemeClr val="tx2"/>
                </a:solidFill>
              </a:rPr>
              <a:t>how</a:t>
            </a:r>
            <a:r>
              <a:rPr lang="es-ES" b="1" dirty="0" smtClean="0">
                <a:solidFill>
                  <a:schemeClr val="tx2"/>
                </a:solidFill>
              </a:rPr>
              <a:t> </a:t>
            </a:r>
            <a:r>
              <a:rPr lang="es-ES" b="1" dirty="0" err="1" smtClean="0">
                <a:solidFill>
                  <a:schemeClr val="tx2"/>
                </a:solidFill>
              </a:rPr>
              <a:t>to</a:t>
            </a:r>
            <a:r>
              <a:rPr lang="es-ES" b="1" dirty="0" smtClean="0">
                <a:solidFill>
                  <a:schemeClr val="tx2"/>
                </a:solidFill>
              </a:rPr>
              <a:t> relax</a:t>
            </a:r>
            <a:r>
              <a:rPr lang="es-ES" dirty="0" smtClean="0">
                <a:solidFill>
                  <a:schemeClr val="tx2"/>
                </a:solidFill>
              </a:rPr>
              <a:t>.</a:t>
            </a:r>
          </a:p>
          <a:p>
            <a:pPr algn="just"/>
            <a:r>
              <a:rPr lang="es-ES" dirty="0" err="1" smtClean="0"/>
              <a:t>They</a:t>
            </a:r>
            <a:r>
              <a:rPr lang="es-ES" dirty="0" smtClean="0"/>
              <a:t> are </a:t>
            </a:r>
            <a:r>
              <a:rPr lang="es-ES" dirty="0" err="1" smtClean="0"/>
              <a:t>introduced</a:t>
            </a:r>
            <a:r>
              <a:rPr lang="es-ES" dirty="0" smtClean="0"/>
              <a:t> </a:t>
            </a:r>
            <a:r>
              <a:rPr lang="es-ES" dirty="0" err="1" smtClean="0"/>
              <a:t>by</a:t>
            </a:r>
            <a:r>
              <a:rPr lang="es-ES" dirty="0" smtClean="0"/>
              <a:t> </a:t>
            </a:r>
            <a:r>
              <a:rPr lang="es-ES" dirty="0" err="1" smtClean="0"/>
              <a:t>subordinators</a:t>
            </a:r>
            <a:r>
              <a:rPr lang="es-ES" dirty="0" smtClean="0"/>
              <a:t>:</a:t>
            </a:r>
          </a:p>
          <a:p>
            <a:pPr algn="just">
              <a:buFontTx/>
              <a:buChar char="-"/>
            </a:pPr>
            <a:r>
              <a:rPr lang="es-ES" dirty="0" err="1" smtClean="0"/>
              <a:t>Relative</a:t>
            </a:r>
            <a:r>
              <a:rPr lang="es-ES" dirty="0" smtClean="0"/>
              <a:t> </a:t>
            </a:r>
            <a:r>
              <a:rPr lang="es-ES" dirty="0" err="1" smtClean="0"/>
              <a:t>pronouns</a:t>
            </a:r>
            <a:r>
              <a:rPr lang="es-ES" dirty="0" smtClean="0"/>
              <a:t>: </a:t>
            </a:r>
            <a:r>
              <a:rPr lang="es-ES" b="1" dirty="0" err="1" smtClean="0"/>
              <a:t>who</a:t>
            </a:r>
            <a:r>
              <a:rPr lang="es-ES" dirty="0" smtClean="0"/>
              <a:t>, </a:t>
            </a:r>
            <a:r>
              <a:rPr lang="es-ES" b="1" dirty="0" err="1" smtClean="0"/>
              <a:t>which</a:t>
            </a:r>
            <a:r>
              <a:rPr lang="es-ES" dirty="0" smtClean="0"/>
              <a:t>, </a:t>
            </a:r>
            <a:r>
              <a:rPr lang="es-ES" b="1" dirty="0" err="1" smtClean="0"/>
              <a:t>that</a:t>
            </a:r>
            <a:endParaRPr lang="es-ES" b="1" dirty="0" smtClean="0"/>
          </a:p>
          <a:p>
            <a:pPr algn="just">
              <a:buFontTx/>
              <a:buChar char="-"/>
            </a:pPr>
            <a:r>
              <a:rPr lang="es-ES" dirty="0" err="1" smtClean="0"/>
              <a:t>Relative</a:t>
            </a:r>
            <a:r>
              <a:rPr lang="es-ES" dirty="0" smtClean="0"/>
              <a:t> </a:t>
            </a:r>
            <a:r>
              <a:rPr lang="es-ES" dirty="0" err="1" smtClean="0"/>
              <a:t>adverbs</a:t>
            </a:r>
            <a:r>
              <a:rPr lang="es-ES" dirty="0" smtClean="0"/>
              <a:t>: </a:t>
            </a:r>
            <a:r>
              <a:rPr lang="es-ES" b="1" dirty="0" err="1" smtClean="0"/>
              <a:t>where</a:t>
            </a:r>
            <a:r>
              <a:rPr lang="es-ES" dirty="0" smtClean="0"/>
              <a:t>, </a:t>
            </a:r>
            <a:r>
              <a:rPr lang="es-ES" b="1" dirty="0" err="1" smtClean="0"/>
              <a:t>why</a:t>
            </a:r>
            <a:r>
              <a:rPr lang="es-ES" dirty="0" smtClean="0"/>
              <a:t>, </a:t>
            </a:r>
            <a:r>
              <a:rPr lang="es-ES" b="1" dirty="0" err="1" smtClean="0"/>
              <a:t>when</a:t>
            </a:r>
            <a:endParaRPr lang="es-ES" b="1" dirty="0" smtClean="0"/>
          </a:p>
          <a:p>
            <a:pPr algn="just">
              <a:buFontTx/>
              <a:buChar char="-"/>
            </a:pPr>
            <a:endParaRPr lang="es-ES" dirty="0" smtClean="0"/>
          </a:p>
          <a:p>
            <a:pPr algn="just"/>
            <a:endParaRPr lang="es-E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Subordinators</a:t>
            </a:r>
            <a:r>
              <a:rPr lang="es-ES" dirty="0" smtClean="0"/>
              <a:t> in </a:t>
            </a:r>
            <a:r>
              <a:rPr lang="es-ES" dirty="0" err="1" smtClean="0"/>
              <a:t>defining</a:t>
            </a:r>
            <a:r>
              <a:rPr lang="es-ES" dirty="0" smtClean="0"/>
              <a:t> </a:t>
            </a:r>
            <a:r>
              <a:rPr lang="es-ES" dirty="0" err="1" smtClean="0"/>
              <a:t>relative</a:t>
            </a:r>
            <a:r>
              <a:rPr lang="es-ES" dirty="0" smtClean="0"/>
              <a:t> </a:t>
            </a:r>
            <a:r>
              <a:rPr lang="es-ES" dirty="0" err="1" smtClean="0"/>
              <a:t>clauses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800" b="1" dirty="0" smtClean="0"/>
              <a:t>WHO</a:t>
            </a:r>
            <a:r>
              <a:rPr lang="es-ES" sz="2800" dirty="0" smtClean="0"/>
              <a:t> - </a:t>
            </a:r>
            <a:r>
              <a:rPr lang="es-ES" sz="2800" dirty="0" err="1" smtClean="0"/>
              <a:t>it</a:t>
            </a:r>
            <a:r>
              <a:rPr lang="es-ES" sz="2800" dirty="0" smtClean="0"/>
              <a:t> </a:t>
            </a:r>
            <a:r>
              <a:rPr lang="es-ES" sz="2800" dirty="0" err="1" smtClean="0"/>
              <a:t>is</a:t>
            </a:r>
            <a:r>
              <a:rPr lang="es-ES" sz="2800" dirty="0" smtClean="0"/>
              <a:t>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subject</a:t>
            </a:r>
            <a:r>
              <a:rPr lang="es-ES" sz="2800" dirty="0" smtClean="0"/>
              <a:t> in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relative</a:t>
            </a:r>
            <a:r>
              <a:rPr lang="es-ES" sz="2800" dirty="0" smtClean="0"/>
              <a:t> </a:t>
            </a:r>
            <a:r>
              <a:rPr lang="es-ES" sz="2800" dirty="0" err="1" smtClean="0"/>
              <a:t>clause</a:t>
            </a:r>
            <a:r>
              <a:rPr lang="es-ES" sz="2800" dirty="0" smtClean="0"/>
              <a:t> and </a:t>
            </a:r>
            <a:r>
              <a:rPr lang="es-ES" sz="2800" dirty="0" err="1" smtClean="0"/>
              <a:t>makes</a:t>
            </a:r>
            <a:r>
              <a:rPr lang="es-ES" sz="2800" dirty="0" smtClean="0"/>
              <a:t> </a:t>
            </a:r>
            <a:r>
              <a:rPr lang="es-ES" sz="2800" dirty="0" err="1" smtClean="0"/>
              <a:t>reference</a:t>
            </a:r>
            <a:r>
              <a:rPr lang="es-ES" sz="2800" dirty="0" smtClean="0"/>
              <a:t> </a:t>
            </a:r>
            <a:r>
              <a:rPr lang="es-ES" sz="2800" dirty="0" err="1" smtClean="0"/>
              <a:t>to</a:t>
            </a:r>
            <a:r>
              <a:rPr lang="es-ES" sz="2800" dirty="0" smtClean="0"/>
              <a:t> a </a:t>
            </a:r>
            <a:r>
              <a:rPr lang="es-ES" sz="2800" dirty="0" err="1" smtClean="0"/>
              <a:t>person</a:t>
            </a:r>
            <a:r>
              <a:rPr lang="es-ES" sz="2800" dirty="0" smtClean="0"/>
              <a:t>: </a:t>
            </a:r>
          </a:p>
          <a:p>
            <a:pPr algn="just">
              <a:buNone/>
            </a:pPr>
            <a:r>
              <a:rPr lang="es-ES" sz="2200" dirty="0" err="1" smtClean="0">
                <a:solidFill>
                  <a:schemeClr val="tx2"/>
                </a:solidFill>
              </a:rPr>
              <a:t>The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boy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b="1" u="sng" dirty="0" err="1" smtClean="0">
                <a:solidFill>
                  <a:schemeClr val="tx2"/>
                </a:solidFill>
              </a:rPr>
              <a:t>who</a:t>
            </a:r>
            <a:r>
              <a:rPr lang="es-ES" sz="2200" b="1" u="sng" dirty="0" smtClean="0">
                <a:solidFill>
                  <a:schemeClr val="tx2"/>
                </a:solidFill>
              </a:rPr>
              <a:t> </a:t>
            </a:r>
            <a:r>
              <a:rPr lang="es-ES" sz="2200" u="sng" dirty="0" err="1" smtClean="0">
                <a:solidFill>
                  <a:schemeClr val="tx2"/>
                </a:solidFill>
              </a:rPr>
              <a:t>lives</a:t>
            </a:r>
            <a:r>
              <a:rPr lang="es-ES" sz="2200" u="sng" dirty="0" smtClean="0">
                <a:solidFill>
                  <a:schemeClr val="tx2"/>
                </a:solidFill>
              </a:rPr>
              <a:t> </a:t>
            </a:r>
            <a:r>
              <a:rPr lang="es-ES" sz="2200" u="sng" dirty="0" err="1" smtClean="0">
                <a:solidFill>
                  <a:schemeClr val="tx2"/>
                </a:solidFill>
              </a:rPr>
              <a:t>next</a:t>
            </a:r>
            <a:r>
              <a:rPr lang="es-ES" sz="2200" u="sng" dirty="0" smtClean="0">
                <a:solidFill>
                  <a:schemeClr val="tx2"/>
                </a:solidFill>
              </a:rPr>
              <a:t> </a:t>
            </a:r>
            <a:r>
              <a:rPr lang="es-ES" sz="2200" u="sng" dirty="0" err="1" smtClean="0">
                <a:solidFill>
                  <a:schemeClr val="tx2"/>
                </a:solidFill>
              </a:rPr>
              <a:t>door</a:t>
            </a:r>
            <a:r>
              <a:rPr lang="es-ES" sz="2200" dirty="0" smtClean="0">
                <a:solidFill>
                  <a:schemeClr val="tx2"/>
                </a:solidFill>
              </a:rPr>
              <a:t> has </a:t>
            </a:r>
            <a:r>
              <a:rPr lang="es-ES" sz="2200" dirty="0" err="1" smtClean="0">
                <a:solidFill>
                  <a:schemeClr val="tx2"/>
                </a:solidFill>
              </a:rPr>
              <a:t>gone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into</a:t>
            </a:r>
            <a:r>
              <a:rPr lang="es-ES" sz="2200" dirty="0" smtClean="0">
                <a:solidFill>
                  <a:schemeClr val="tx2"/>
                </a:solidFill>
              </a:rPr>
              <a:t> hospital.</a:t>
            </a:r>
          </a:p>
          <a:p>
            <a:pPr algn="just"/>
            <a:r>
              <a:rPr lang="es-ES" b="1" dirty="0" smtClean="0"/>
              <a:t>THAT</a:t>
            </a:r>
            <a:r>
              <a:rPr lang="es-ES" dirty="0" smtClean="0"/>
              <a:t>:</a:t>
            </a:r>
          </a:p>
          <a:p>
            <a:pPr marL="514350" indent="-514350" algn="just">
              <a:buNone/>
            </a:pPr>
            <a:r>
              <a:rPr lang="es-ES" sz="2800" dirty="0" smtClean="0"/>
              <a:t>1) </a:t>
            </a:r>
            <a:r>
              <a:rPr lang="es-ES" sz="2800" dirty="0" err="1" smtClean="0"/>
              <a:t>It</a:t>
            </a:r>
            <a:r>
              <a:rPr lang="es-ES" sz="2800" dirty="0" smtClean="0"/>
              <a:t> </a:t>
            </a:r>
            <a:r>
              <a:rPr lang="es-ES" sz="2800" dirty="0" err="1" smtClean="0"/>
              <a:t>is</a:t>
            </a:r>
            <a:r>
              <a:rPr lang="es-ES" sz="2800" dirty="0" smtClean="0"/>
              <a:t>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subject</a:t>
            </a:r>
            <a:r>
              <a:rPr lang="es-ES" sz="2800" dirty="0" smtClean="0"/>
              <a:t> in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relative</a:t>
            </a:r>
            <a:r>
              <a:rPr lang="es-ES" sz="2800" dirty="0" smtClean="0"/>
              <a:t> </a:t>
            </a:r>
            <a:r>
              <a:rPr lang="es-ES" sz="2800" dirty="0" err="1" smtClean="0"/>
              <a:t>clause</a:t>
            </a:r>
            <a:r>
              <a:rPr lang="es-ES" sz="2800" dirty="0" smtClean="0"/>
              <a:t> and </a:t>
            </a:r>
            <a:r>
              <a:rPr lang="es-ES" sz="2800" dirty="0" err="1" smtClean="0"/>
              <a:t>makes</a:t>
            </a:r>
            <a:r>
              <a:rPr lang="es-ES" sz="2800" dirty="0" smtClean="0"/>
              <a:t> </a:t>
            </a:r>
            <a:r>
              <a:rPr lang="es-ES" sz="2800" dirty="0" err="1" smtClean="0"/>
              <a:t>reference</a:t>
            </a:r>
            <a:r>
              <a:rPr lang="es-ES" sz="2800" dirty="0" smtClean="0"/>
              <a:t> </a:t>
            </a:r>
            <a:r>
              <a:rPr lang="es-ES" sz="2800" dirty="0" err="1" smtClean="0"/>
              <a:t>to</a:t>
            </a:r>
            <a:r>
              <a:rPr lang="es-ES" sz="2800" dirty="0" smtClean="0"/>
              <a:t> a </a:t>
            </a:r>
            <a:r>
              <a:rPr lang="es-ES" sz="2800" dirty="0" err="1" smtClean="0"/>
              <a:t>person</a:t>
            </a:r>
            <a:r>
              <a:rPr lang="es-ES" sz="2800" dirty="0" smtClean="0"/>
              <a:t>:</a:t>
            </a:r>
          </a:p>
          <a:p>
            <a:pPr marL="514350" indent="-514350" algn="just">
              <a:buNone/>
            </a:pPr>
            <a:r>
              <a:rPr lang="es-ES" sz="2200" dirty="0" err="1" smtClean="0">
                <a:solidFill>
                  <a:schemeClr val="tx2"/>
                </a:solidFill>
              </a:rPr>
              <a:t>The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boy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b="1" u="sng" dirty="0" err="1" smtClean="0">
                <a:solidFill>
                  <a:schemeClr val="tx2"/>
                </a:solidFill>
              </a:rPr>
              <a:t>that</a:t>
            </a:r>
            <a:r>
              <a:rPr lang="es-ES" sz="2200" b="1" u="sng" dirty="0" smtClean="0">
                <a:solidFill>
                  <a:schemeClr val="tx2"/>
                </a:solidFill>
              </a:rPr>
              <a:t> </a:t>
            </a:r>
            <a:r>
              <a:rPr lang="es-ES" sz="2200" u="sng" dirty="0" err="1" smtClean="0">
                <a:solidFill>
                  <a:schemeClr val="tx2"/>
                </a:solidFill>
              </a:rPr>
              <a:t>lives</a:t>
            </a:r>
            <a:r>
              <a:rPr lang="es-ES" sz="2200" u="sng" dirty="0" smtClean="0">
                <a:solidFill>
                  <a:schemeClr val="tx2"/>
                </a:solidFill>
              </a:rPr>
              <a:t> </a:t>
            </a:r>
            <a:r>
              <a:rPr lang="es-ES" sz="2200" u="sng" dirty="0" err="1" smtClean="0">
                <a:solidFill>
                  <a:schemeClr val="tx2"/>
                </a:solidFill>
              </a:rPr>
              <a:t>next</a:t>
            </a:r>
            <a:r>
              <a:rPr lang="es-ES" sz="2200" u="sng" dirty="0" smtClean="0">
                <a:solidFill>
                  <a:schemeClr val="tx2"/>
                </a:solidFill>
              </a:rPr>
              <a:t> </a:t>
            </a:r>
            <a:r>
              <a:rPr lang="es-ES" sz="2200" u="sng" dirty="0" err="1" smtClean="0">
                <a:solidFill>
                  <a:schemeClr val="tx2"/>
                </a:solidFill>
              </a:rPr>
              <a:t>door</a:t>
            </a:r>
            <a:r>
              <a:rPr lang="es-ES" sz="2200" dirty="0" smtClean="0">
                <a:solidFill>
                  <a:schemeClr val="tx2"/>
                </a:solidFill>
              </a:rPr>
              <a:t> has </a:t>
            </a:r>
            <a:r>
              <a:rPr lang="es-ES" sz="2200" dirty="0" err="1" smtClean="0">
                <a:solidFill>
                  <a:schemeClr val="tx2"/>
                </a:solidFill>
              </a:rPr>
              <a:t>gone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into</a:t>
            </a:r>
            <a:r>
              <a:rPr lang="es-ES" sz="2200" dirty="0" smtClean="0">
                <a:solidFill>
                  <a:schemeClr val="tx2"/>
                </a:solidFill>
              </a:rPr>
              <a:t> hospital.</a:t>
            </a:r>
          </a:p>
          <a:p>
            <a:pPr marL="514350" indent="-514350" algn="just">
              <a:buNone/>
            </a:pPr>
            <a:r>
              <a:rPr lang="es-ES" sz="2800" dirty="0" smtClean="0"/>
              <a:t>2) </a:t>
            </a:r>
            <a:r>
              <a:rPr lang="es-ES" sz="2800" dirty="0" err="1" smtClean="0"/>
              <a:t>It</a:t>
            </a:r>
            <a:r>
              <a:rPr lang="es-ES" sz="2800" dirty="0" smtClean="0"/>
              <a:t> </a:t>
            </a:r>
            <a:r>
              <a:rPr lang="es-ES" sz="2800" dirty="0" err="1" smtClean="0"/>
              <a:t>is</a:t>
            </a:r>
            <a:r>
              <a:rPr lang="es-ES" sz="2800" dirty="0" smtClean="0"/>
              <a:t>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subject</a:t>
            </a:r>
            <a:r>
              <a:rPr lang="es-ES" sz="2800" dirty="0" smtClean="0"/>
              <a:t> in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relative</a:t>
            </a:r>
            <a:r>
              <a:rPr lang="es-ES" sz="2800" dirty="0" smtClean="0"/>
              <a:t> </a:t>
            </a:r>
            <a:r>
              <a:rPr lang="es-ES" sz="2800" dirty="0" err="1" smtClean="0"/>
              <a:t>clause</a:t>
            </a:r>
            <a:r>
              <a:rPr lang="es-ES" sz="2800" dirty="0" smtClean="0"/>
              <a:t> and </a:t>
            </a:r>
            <a:r>
              <a:rPr lang="es-ES" sz="2800" dirty="0" err="1" smtClean="0"/>
              <a:t>makes</a:t>
            </a:r>
            <a:r>
              <a:rPr lang="es-ES" sz="2800" dirty="0" smtClean="0"/>
              <a:t> </a:t>
            </a:r>
            <a:r>
              <a:rPr lang="es-ES" sz="2800" dirty="0" err="1" smtClean="0"/>
              <a:t>reference</a:t>
            </a:r>
            <a:r>
              <a:rPr lang="es-ES" sz="2800" dirty="0" smtClean="0"/>
              <a:t> </a:t>
            </a:r>
            <a:r>
              <a:rPr lang="es-ES" sz="2800" dirty="0" err="1" smtClean="0"/>
              <a:t>to</a:t>
            </a:r>
            <a:r>
              <a:rPr lang="es-ES" sz="2800" dirty="0" smtClean="0"/>
              <a:t> a </a:t>
            </a:r>
            <a:r>
              <a:rPr lang="es-ES" sz="2800" dirty="0" err="1" smtClean="0"/>
              <a:t>thing</a:t>
            </a:r>
            <a:r>
              <a:rPr lang="es-ES" sz="2800" dirty="0" smtClean="0"/>
              <a:t>:</a:t>
            </a:r>
          </a:p>
          <a:p>
            <a:pPr marL="514350" indent="-514350" algn="just"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I </a:t>
            </a:r>
            <a:r>
              <a:rPr lang="es-ES" sz="2200" dirty="0" err="1" smtClean="0">
                <a:solidFill>
                  <a:schemeClr val="tx2"/>
                </a:solidFill>
              </a:rPr>
              <a:t>bought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the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coat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b="1" u="sng" dirty="0" err="1" smtClean="0">
                <a:solidFill>
                  <a:schemeClr val="tx2"/>
                </a:solidFill>
              </a:rPr>
              <a:t>that</a:t>
            </a:r>
            <a:r>
              <a:rPr lang="es-ES" sz="2200" u="sng" dirty="0" smtClean="0">
                <a:solidFill>
                  <a:schemeClr val="tx2"/>
                </a:solidFill>
              </a:rPr>
              <a:t> </a:t>
            </a:r>
            <a:r>
              <a:rPr lang="es-ES" sz="2200" u="sng" dirty="0" err="1" smtClean="0">
                <a:solidFill>
                  <a:schemeClr val="tx2"/>
                </a:solidFill>
              </a:rPr>
              <a:t>was</a:t>
            </a:r>
            <a:r>
              <a:rPr lang="es-ES" sz="2200" u="sng" dirty="0" smtClean="0">
                <a:solidFill>
                  <a:schemeClr val="tx2"/>
                </a:solidFill>
              </a:rPr>
              <a:t> in </a:t>
            </a:r>
            <a:r>
              <a:rPr lang="es-ES" sz="2200" u="sng" dirty="0" err="1" smtClean="0">
                <a:solidFill>
                  <a:schemeClr val="tx2"/>
                </a:solidFill>
              </a:rPr>
              <a:t>the</a:t>
            </a:r>
            <a:r>
              <a:rPr lang="es-ES" sz="2200" u="sng" dirty="0" smtClean="0">
                <a:solidFill>
                  <a:schemeClr val="tx2"/>
                </a:solidFill>
              </a:rPr>
              <a:t> shop </a:t>
            </a:r>
            <a:r>
              <a:rPr lang="es-ES" sz="2200" u="sng" dirty="0" err="1" smtClean="0">
                <a:solidFill>
                  <a:schemeClr val="tx2"/>
                </a:solidFill>
              </a:rPr>
              <a:t>window</a:t>
            </a:r>
            <a:r>
              <a:rPr lang="es-ES" sz="2200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None/>
            </a:pPr>
            <a:endParaRPr lang="es-ES" dirty="0" smtClean="0"/>
          </a:p>
          <a:p>
            <a:pPr algn="just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Subordinators</a:t>
            </a:r>
            <a:r>
              <a:rPr lang="es-ES" dirty="0" smtClean="0"/>
              <a:t> in </a:t>
            </a:r>
            <a:r>
              <a:rPr lang="es-ES" dirty="0" err="1" smtClean="0"/>
              <a:t>defining</a:t>
            </a:r>
            <a:r>
              <a:rPr lang="es-ES" dirty="0" smtClean="0"/>
              <a:t> </a:t>
            </a:r>
            <a:r>
              <a:rPr lang="es-ES" dirty="0" err="1" smtClean="0"/>
              <a:t>relative</a:t>
            </a:r>
            <a:r>
              <a:rPr lang="es-ES" dirty="0" smtClean="0"/>
              <a:t> </a:t>
            </a:r>
            <a:r>
              <a:rPr lang="es-ES" dirty="0" err="1" smtClean="0"/>
              <a:t>clauses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s-ES" sz="3600" b="1" dirty="0" smtClean="0"/>
              <a:t>WHICH</a:t>
            </a:r>
            <a:r>
              <a:rPr lang="es-ES" sz="3300" dirty="0" smtClean="0"/>
              <a:t>:</a:t>
            </a:r>
          </a:p>
          <a:p>
            <a:pPr algn="just">
              <a:buNone/>
            </a:pPr>
            <a:r>
              <a:rPr lang="es-ES" sz="3100" dirty="0" smtClean="0"/>
              <a:t>1) </a:t>
            </a:r>
            <a:r>
              <a:rPr lang="es-ES" sz="3100" dirty="0" err="1" smtClean="0"/>
              <a:t>It</a:t>
            </a:r>
            <a:r>
              <a:rPr lang="es-ES" sz="3100" dirty="0" smtClean="0"/>
              <a:t> </a:t>
            </a:r>
            <a:r>
              <a:rPr lang="es-ES" sz="3100" dirty="0" err="1" smtClean="0"/>
              <a:t>is</a:t>
            </a:r>
            <a:r>
              <a:rPr lang="es-ES" sz="3100" dirty="0" smtClean="0"/>
              <a:t> </a:t>
            </a:r>
            <a:r>
              <a:rPr lang="es-ES" sz="3100" dirty="0" err="1" smtClean="0"/>
              <a:t>the</a:t>
            </a:r>
            <a:r>
              <a:rPr lang="es-ES" sz="3100" dirty="0" smtClean="0"/>
              <a:t> </a:t>
            </a:r>
            <a:r>
              <a:rPr lang="es-ES" sz="3100" dirty="0" err="1" smtClean="0"/>
              <a:t>subject</a:t>
            </a:r>
            <a:r>
              <a:rPr lang="es-ES" sz="3100" dirty="0" smtClean="0"/>
              <a:t> in </a:t>
            </a:r>
            <a:r>
              <a:rPr lang="es-ES" sz="3100" dirty="0" err="1" smtClean="0"/>
              <a:t>the</a:t>
            </a:r>
            <a:r>
              <a:rPr lang="es-ES" sz="3100" dirty="0" smtClean="0"/>
              <a:t> </a:t>
            </a:r>
            <a:r>
              <a:rPr lang="es-ES" sz="3100" dirty="0" err="1" smtClean="0"/>
              <a:t>relative</a:t>
            </a:r>
            <a:r>
              <a:rPr lang="es-ES" sz="3100" dirty="0" smtClean="0"/>
              <a:t> </a:t>
            </a:r>
            <a:r>
              <a:rPr lang="es-ES" sz="3100" dirty="0" err="1" smtClean="0"/>
              <a:t>clause</a:t>
            </a:r>
            <a:r>
              <a:rPr lang="es-ES" sz="3100" dirty="0" smtClean="0"/>
              <a:t> and </a:t>
            </a:r>
            <a:r>
              <a:rPr lang="es-ES" sz="3100" dirty="0" err="1" smtClean="0"/>
              <a:t>makes</a:t>
            </a:r>
            <a:r>
              <a:rPr lang="es-ES" sz="3100" dirty="0" smtClean="0"/>
              <a:t> </a:t>
            </a:r>
            <a:r>
              <a:rPr lang="es-ES" sz="3100" dirty="0" err="1" smtClean="0"/>
              <a:t>reference</a:t>
            </a:r>
            <a:r>
              <a:rPr lang="es-ES" sz="3100" dirty="0" smtClean="0"/>
              <a:t> </a:t>
            </a:r>
            <a:r>
              <a:rPr lang="es-ES" sz="3100" dirty="0" err="1" smtClean="0"/>
              <a:t>to</a:t>
            </a:r>
            <a:r>
              <a:rPr lang="es-ES" sz="3100" dirty="0" smtClean="0"/>
              <a:t> a </a:t>
            </a:r>
            <a:r>
              <a:rPr lang="es-ES" sz="3100" dirty="0" err="1" smtClean="0"/>
              <a:t>thing</a:t>
            </a:r>
            <a:r>
              <a:rPr lang="es-ES" sz="3100" dirty="0" smtClean="0"/>
              <a:t>: </a:t>
            </a:r>
          </a:p>
          <a:p>
            <a:pPr marL="514350" indent="-514350" algn="just">
              <a:buNone/>
            </a:pPr>
            <a:r>
              <a:rPr lang="es-ES" sz="3100" dirty="0" smtClean="0">
                <a:solidFill>
                  <a:schemeClr val="tx2"/>
                </a:solidFill>
              </a:rPr>
              <a:t>I </a:t>
            </a:r>
            <a:r>
              <a:rPr lang="es-ES" sz="3100" dirty="0" err="1" smtClean="0">
                <a:solidFill>
                  <a:schemeClr val="tx2"/>
                </a:solidFill>
              </a:rPr>
              <a:t>bought</a:t>
            </a:r>
            <a:r>
              <a:rPr lang="es-ES" sz="3100" dirty="0" smtClean="0">
                <a:solidFill>
                  <a:schemeClr val="tx2"/>
                </a:solidFill>
              </a:rPr>
              <a:t> </a:t>
            </a:r>
            <a:r>
              <a:rPr lang="es-ES" sz="3100" dirty="0" err="1" smtClean="0">
                <a:solidFill>
                  <a:schemeClr val="tx2"/>
                </a:solidFill>
              </a:rPr>
              <a:t>the</a:t>
            </a:r>
            <a:r>
              <a:rPr lang="es-ES" sz="3100" dirty="0" smtClean="0">
                <a:solidFill>
                  <a:schemeClr val="tx2"/>
                </a:solidFill>
              </a:rPr>
              <a:t> </a:t>
            </a:r>
            <a:r>
              <a:rPr lang="es-ES" sz="3100" dirty="0" err="1" smtClean="0">
                <a:solidFill>
                  <a:schemeClr val="tx2"/>
                </a:solidFill>
              </a:rPr>
              <a:t>coat</a:t>
            </a:r>
            <a:r>
              <a:rPr lang="es-ES" sz="3100" dirty="0" smtClean="0">
                <a:solidFill>
                  <a:schemeClr val="tx2"/>
                </a:solidFill>
              </a:rPr>
              <a:t> </a:t>
            </a:r>
            <a:r>
              <a:rPr lang="es-ES" sz="3100" b="1" u="sng" dirty="0" err="1" smtClean="0">
                <a:solidFill>
                  <a:schemeClr val="tx2"/>
                </a:solidFill>
              </a:rPr>
              <a:t>which</a:t>
            </a:r>
            <a:r>
              <a:rPr lang="es-ES" sz="3100" u="sng" dirty="0" smtClean="0">
                <a:solidFill>
                  <a:schemeClr val="tx2"/>
                </a:solidFill>
              </a:rPr>
              <a:t> </a:t>
            </a:r>
            <a:r>
              <a:rPr lang="es-ES" sz="3100" u="sng" dirty="0" err="1" smtClean="0">
                <a:solidFill>
                  <a:schemeClr val="tx2"/>
                </a:solidFill>
              </a:rPr>
              <a:t>was</a:t>
            </a:r>
            <a:r>
              <a:rPr lang="es-ES" sz="3100" u="sng" dirty="0" smtClean="0">
                <a:solidFill>
                  <a:schemeClr val="tx2"/>
                </a:solidFill>
              </a:rPr>
              <a:t> in </a:t>
            </a:r>
            <a:r>
              <a:rPr lang="es-ES" sz="3100" u="sng" dirty="0" err="1" smtClean="0">
                <a:solidFill>
                  <a:schemeClr val="tx2"/>
                </a:solidFill>
              </a:rPr>
              <a:t>the</a:t>
            </a:r>
            <a:r>
              <a:rPr lang="es-ES" sz="3100" u="sng" dirty="0" smtClean="0">
                <a:solidFill>
                  <a:schemeClr val="tx2"/>
                </a:solidFill>
              </a:rPr>
              <a:t> shop </a:t>
            </a:r>
            <a:r>
              <a:rPr lang="es-ES" sz="3100" u="sng" dirty="0" err="1" smtClean="0">
                <a:solidFill>
                  <a:schemeClr val="tx2"/>
                </a:solidFill>
              </a:rPr>
              <a:t>window</a:t>
            </a:r>
            <a:r>
              <a:rPr lang="es-ES" sz="3100" dirty="0" smtClean="0">
                <a:solidFill>
                  <a:schemeClr val="tx2"/>
                </a:solidFill>
              </a:rPr>
              <a:t>.</a:t>
            </a:r>
          </a:p>
          <a:p>
            <a:pPr marL="514350" indent="-514350" algn="just">
              <a:buNone/>
            </a:pPr>
            <a:r>
              <a:rPr lang="es-ES" sz="3100" dirty="0" smtClean="0"/>
              <a:t>2) WHICH … PREPOSITION: </a:t>
            </a:r>
            <a:r>
              <a:rPr lang="es-ES" sz="3100" dirty="0" err="1" smtClean="0"/>
              <a:t>it</a:t>
            </a:r>
            <a:r>
              <a:rPr lang="es-ES" sz="3100" dirty="0" smtClean="0"/>
              <a:t> can </a:t>
            </a:r>
            <a:r>
              <a:rPr lang="es-ES" sz="3100" dirty="0" err="1" smtClean="0"/>
              <a:t>be</a:t>
            </a:r>
            <a:r>
              <a:rPr lang="es-ES" sz="3100" dirty="0" smtClean="0"/>
              <a:t>:</a:t>
            </a:r>
          </a:p>
          <a:p>
            <a:pPr marL="514350" indent="-514350" algn="just">
              <a:buNone/>
            </a:pPr>
            <a:r>
              <a:rPr lang="es-ES" sz="3100" dirty="0" smtClean="0"/>
              <a:t>- </a:t>
            </a:r>
            <a:r>
              <a:rPr lang="es-ES" sz="3100" dirty="0" err="1" smtClean="0"/>
              <a:t>an</a:t>
            </a:r>
            <a:r>
              <a:rPr lang="es-ES" sz="3100" dirty="0" smtClean="0"/>
              <a:t> adverbial of place and </a:t>
            </a:r>
            <a:r>
              <a:rPr lang="es-ES" sz="3100" dirty="0" err="1" smtClean="0"/>
              <a:t>makes</a:t>
            </a:r>
            <a:r>
              <a:rPr lang="es-ES" sz="3100" dirty="0" smtClean="0"/>
              <a:t> </a:t>
            </a:r>
            <a:r>
              <a:rPr lang="es-ES" sz="3100" dirty="0" err="1" smtClean="0"/>
              <a:t>reference</a:t>
            </a:r>
            <a:r>
              <a:rPr lang="es-ES" sz="3100" dirty="0" smtClean="0"/>
              <a:t> </a:t>
            </a:r>
            <a:r>
              <a:rPr lang="es-ES" sz="3100" dirty="0" err="1" smtClean="0"/>
              <a:t>to</a:t>
            </a:r>
            <a:r>
              <a:rPr lang="es-ES" sz="3100" dirty="0" smtClean="0"/>
              <a:t> a place:</a:t>
            </a:r>
          </a:p>
          <a:p>
            <a:pPr marL="514350" indent="-514350" algn="just">
              <a:buNone/>
            </a:pPr>
            <a:r>
              <a:rPr lang="es-ES" sz="3100" dirty="0" err="1" smtClean="0">
                <a:solidFill>
                  <a:schemeClr val="tx2"/>
                </a:solidFill>
              </a:rPr>
              <a:t>The</a:t>
            </a:r>
            <a:r>
              <a:rPr lang="es-ES" sz="3100" dirty="0" smtClean="0">
                <a:solidFill>
                  <a:schemeClr val="tx2"/>
                </a:solidFill>
              </a:rPr>
              <a:t> hotel </a:t>
            </a:r>
            <a:r>
              <a:rPr lang="es-ES" sz="3100" b="1" u="sng" dirty="0" err="1" smtClean="0">
                <a:solidFill>
                  <a:schemeClr val="tx2"/>
                </a:solidFill>
              </a:rPr>
              <a:t>which</a:t>
            </a:r>
            <a:r>
              <a:rPr lang="es-ES" sz="3100" u="sng" dirty="0" smtClean="0">
                <a:solidFill>
                  <a:schemeClr val="tx2"/>
                </a:solidFill>
              </a:rPr>
              <a:t> </a:t>
            </a:r>
            <a:r>
              <a:rPr lang="es-ES" sz="3100" u="sng" dirty="0" err="1" smtClean="0">
                <a:solidFill>
                  <a:schemeClr val="tx2"/>
                </a:solidFill>
              </a:rPr>
              <a:t>we</a:t>
            </a:r>
            <a:r>
              <a:rPr lang="es-ES" sz="3100" u="sng" dirty="0" smtClean="0">
                <a:solidFill>
                  <a:schemeClr val="tx2"/>
                </a:solidFill>
              </a:rPr>
              <a:t> </a:t>
            </a:r>
            <a:r>
              <a:rPr lang="es-ES" sz="3100" u="sng" dirty="0" err="1" smtClean="0">
                <a:solidFill>
                  <a:schemeClr val="tx2"/>
                </a:solidFill>
              </a:rPr>
              <a:t>stayed</a:t>
            </a:r>
            <a:r>
              <a:rPr lang="es-ES" sz="3100" u="sng" dirty="0" smtClean="0">
                <a:solidFill>
                  <a:schemeClr val="tx2"/>
                </a:solidFill>
              </a:rPr>
              <a:t> </a:t>
            </a:r>
            <a:r>
              <a:rPr lang="es-ES" sz="3100" b="1" u="sng" dirty="0" smtClean="0">
                <a:solidFill>
                  <a:schemeClr val="tx2"/>
                </a:solidFill>
              </a:rPr>
              <a:t>in</a:t>
            </a:r>
            <a:r>
              <a:rPr lang="es-ES" sz="3100" dirty="0" smtClean="0">
                <a:solidFill>
                  <a:schemeClr val="tx2"/>
                </a:solidFill>
              </a:rPr>
              <a:t> </a:t>
            </a:r>
            <a:r>
              <a:rPr lang="es-ES" sz="3100" dirty="0" err="1" smtClean="0">
                <a:solidFill>
                  <a:schemeClr val="tx2"/>
                </a:solidFill>
              </a:rPr>
              <a:t>was</a:t>
            </a:r>
            <a:r>
              <a:rPr lang="es-ES" sz="3100" dirty="0" smtClean="0">
                <a:solidFill>
                  <a:schemeClr val="tx2"/>
                </a:solidFill>
              </a:rPr>
              <a:t> </a:t>
            </a:r>
            <a:r>
              <a:rPr lang="es-ES" sz="3100" dirty="0" err="1" smtClean="0">
                <a:solidFill>
                  <a:schemeClr val="tx2"/>
                </a:solidFill>
              </a:rPr>
              <a:t>very</a:t>
            </a:r>
            <a:r>
              <a:rPr lang="es-ES" sz="3100" dirty="0" smtClean="0">
                <a:solidFill>
                  <a:schemeClr val="tx2"/>
                </a:solidFill>
              </a:rPr>
              <a:t> </a:t>
            </a:r>
            <a:r>
              <a:rPr lang="es-ES" sz="3100" dirty="0" err="1" smtClean="0">
                <a:solidFill>
                  <a:schemeClr val="tx2"/>
                </a:solidFill>
              </a:rPr>
              <a:t>comfortable</a:t>
            </a:r>
            <a:r>
              <a:rPr lang="es-ES" sz="3100" dirty="0" smtClean="0">
                <a:solidFill>
                  <a:schemeClr val="tx2"/>
                </a:solidFill>
              </a:rPr>
              <a:t>.</a:t>
            </a:r>
          </a:p>
          <a:p>
            <a:pPr marL="514350" indent="-514350" algn="just">
              <a:buNone/>
            </a:pPr>
            <a:r>
              <a:rPr lang="es-ES" sz="3100" dirty="0" smtClean="0"/>
              <a:t>- a </a:t>
            </a:r>
            <a:r>
              <a:rPr lang="es-ES" sz="3100" dirty="0" err="1" smtClean="0"/>
              <a:t>prepositional</a:t>
            </a:r>
            <a:r>
              <a:rPr lang="es-ES" sz="3100" dirty="0" smtClean="0"/>
              <a:t> </a:t>
            </a:r>
            <a:r>
              <a:rPr lang="es-ES" sz="3100" dirty="0" err="1" smtClean="0"/>
              <a:t>complement</a:t>
            </a:r>
            <a:r>
              <a:rPr lang="es-ES" sz="3100" dirty="0" smtClean="0"/>
              <a:t>:</a:t>
            </a:r>
          </a:p>
          <a:p>
            <a:pPr marL="514350" indent="-514350" algn="just">
              <a:buNone/>
            </a:pPr>
            <a:r>
              <a:rPr lang="es-ES" sz="3100" dirty="0" err="1" smtClean="0">
                <a:solidFill>
                  <a:schemeClr val="tx2"/>
                </a:solidFill>
              </a:rPr>
              <a:t>This</a:t>
            </a:r>
            <a:r>
              <a:rPr lang="es-ES" sz="3100" dirty="0" smtClean="0">
                <a:solidFill>
                  <a:schemeClr val="tx2"/>
                </a:solidFill>
              </a:rPr>
              <a:t> </a:t>
            </a:r>
            <a:r>
              <a:rPr lang="es-ES" sz="3100" dirty="0" err="1" smtClean="0">
                <a:solidFill>
                  <a:schemeClr val="tx2"/>
                </a:solidFill>
              </a:rPr>
              <a:t>is</a:t>
            </a:r>
            <a:r>
              <a:rPr lang="es-ES" sz="3100" dirty="0" smtClean="0">
                <a:solidFill>
                  <a:schemeClr val="tx2"/>
                </a:solidFill>
              </a:rPr>
              <a:t> </a:t>
            </a:r>
            <a:r>
              <a:rPr lang="es-ES" sz="3100" dirty="0" err="1" smtClean="0">
                <a:solidFill>
                  <a:schemeClr val="tx2"/>
                </a:solidFill>
              </a:rPr>
              <a:t>the</a:t>
            </a:r>
            <a:r>
              <a:rPr lang="es-ES" sz="3100" dirty="0" smtClean="0">
                <a:solidFill>
                  <a:schemeClr val="tx2"/>
                </a:solidFill>
              </a:rPr>
              <a:t> car </a:t>
            </a:r>
            <a:r>
              <a:rPr lang="es-ES" sz="3100" b="1" u="sng" dirty="0" err="1" smtClean="0">
                <a:solidFill>
                  <a:schemeClr val="tx2"/>
                </a:solidFill>
              </a:rPr>
              <a:t>which</a:t>
            </a:r>
            <a:r>
              <a:rPr lang="es-ES" sz="3100" u="sng" dirty="0" smtClean="0">
                <a:solidFill>
                  <a:schemeClr val="tx2"/>
                </a:solidFill>
              </a:rPr>
              <a:t> I </a:t>
            </a:r>
            <a:r>
              <a:rPr lang="es-ES" sz="3100" u="sng" dirty="0" err="1" smtClean="0">
                <a:solidFill>
                  <a:schemeClr val="tx2"/>
                </a:solidFill>
              </a:rPr>
              <a:t>paid</a:t>
            </a:r>
            <a:r>
              <a:rPr lang="es-ES" sz="3100" u="sng" dirty="0" smtClean="0">
                <a:solidFill>
                  <a:schemeClr val="tx2"/>
                </a:solidFill>
              </a:rPr>
              <a:t> $ 2,000 </a:t>
            </a:r>
            <a:r>
              <a:rPr lang="es-ES" sz="3100" b="1" u="sng" dirty="0" err="1" smtClean="0">
                <a:solidFill>
                  <a:schemeClr val="tx2"/>
                </a:solidFill>
              </a:rPr>
              <a:t>for</a:t>
            </a:r>
            <a:r>
              <a:rPr lang="es-ES" sz="3100" dirty="0" smtClean="0">
                <a:solidFill>
                  <a:schemeClr val="tx2"/>
                </a:solidFill>
              </a:rPr>
              <a:t>.</a:t>
            </a:r>
          </a:p>
          <a:p>
            <a:pPr marL="514350" indent="-514350" algn="just">
              <a:buNone/>
            </a:pPr>
            <a:r>
              <a:rPr lang="es-ES" sz="3100" dirty="0" smtClean="0"/>
              <a:t>3) PREPOSITION + WHICH: </a:t>
            </a:r>
            <a:r>
              <a:rPr lang="es-ES" sz="3100" dirty="0" err="1" smtClean="0"/>
              <a:t>It’s</a:t>
            </a:r>
            <a:r>
              <a:rPr lang="es-ES" sz="3100" dirty="0" smtClean="0"/>
              <a:t> formal. </a:t>
            </a:r>
            <a:r>
              <a:rPr lang="es-ES" sz="3100" dirty="0" err="1" smtClean="0"/>
              <a:t>It</a:t>
            </a:r>
            <a:r>
              <a:rPr lang="es-ES" sz="3100" dirty="0" smtClean="0"/>
              <a:t> can </a:t>
            </a:r>
            <a:r>
              <a:rPr lang="es-ES" sz="3100" dirty="0" err="1" smtClean="0"/>
              <a:t>be</a:t>
            </a:r>
            <a:r>
              <a:rPr lang="es-ES" sz="3100" dirty="0" smtClean="0"/>
              <a:t>:</a:t>
            </a:r>
          </a:p>
          <a:p>
            <a:pPr marL="514350" indent="-514350" algn="just">
              <a:buNone/>
            </a:pPr>
            <a:r>
              <a:rPr lang="es-ES" sz="3100" dirty="0" smtClean="0"/>
              <a:t>- </a:t>
            </a:r>
            <a:r>
              <a:rPr lang="es-ES" sz="3100" dirty="0" err="1" smtClean="0"/>
              <a:t>an</a:t>
            </a:r>
            <a:r>
              <a:rPr lang="es-ES" sz="3100" dirty="0" smtClean="0"/>
              <a:t> adverbial of place and </a:t>
            </a:r>
            <a:r>
              <a:rPr lang="es-ES" sz="3100" dirty="0" err="1" smtClean="0"/>
              <a:t>makes</a:t>
            </a:r>
            <a:r>
              <a:rPr lang="es-ES" sz="3100" dirty="0" smtClean="0"/>
              <a:t> </a:t>
            </a:r>
            <a:r>
              <a:rPr lang="es-ES" sz="3100" dirty="0" err="1" smtClean="0"/>
              <a:t>reference</a:t>
            </a:r>
            <a:r>
              <a:rPr lang="es-ES" sz="3100" dirty="0" smtClean="0"/>
              <a:t> </a:t>
            </a:r>
            <a:r>
              <a:rPr lang="es-ES" sz="3100" dirty="0" err="1" smtClean="0"/>
              <a:t>to</a:t>
            </a:r>
            <a:r>
              <a:rPr lang="es-ES" sz="3100" dirty="0" smtClean="0"/>
              <a:t> a place:</a:t>
            </a:r>
          </a:p>
          <a:p>
            <a:pPr marL="514350" indent="-514350" algn="just">
              <a:buNone/>
            </a:pPr>
            <a:r>
              <a:rPr lang="es-ES" sz="3100" dirty="0" err="1" smtClean="0">
                <a:solidFill>
                  <a:schemeClr val="tx2"/>
                </a:solidFill>
              </a:rPr>
              <a:t>The</a:t>
            </a:r>
            <a:r>
              <a:rPr lang="es-ES" sz="3100" dirty="0" smtClean="0">
                <a:solidFill>
                  <a:schemeClr val="tx2"/>
                </a:solidFill>
              </a:rPr>
              <a:t> hotel </a:t>
            </a:r>
            <a:r>
              <a:rPr lang="es-ES" sz="3100" b="1" u="sng" dirty="0" smtClean="0">
                <a:solidFill>
                  <a:schemeClr val="tx2"/>
                </a:solidFill>
              </a:rPr>
              <a:t>in </a:t>
            </a:r>
            <a:r>
              <a:rPr lang="es-ES" sz="3100" b="1" u="sng" dirty="0" err="1" smtClean="0">
                <a:solidFill>
                  <a:schemeClr val="tx2"/>
                </a:solidFill>
              </a:rPr>
              <a:t>which</a:t>
            </a:r>
            <a:r>
              <a:rPr lang="es-ES" sz="3100" u="sng" dirty="0" smtClean="0">
                <a:solidFill>
                  <a:schemeClr val="tx2"/>
                </a:solidFill>
              </a:rPr>
              <a:t> </a:t>
            </a:r>
            <a:r>
              <a:rPr lang="es-ES" sz="3100" u="sng" dirty="0" err="1" smtClean="0">
                <a:solidFill>
                  <a:schemeClr val="tx2"/>
                </a:solidFill>
              </a:rPr>
              <a:t>we</a:t>
            </a:r>
            <a:r>
              <a:rPr lang="es-ES" sz="3100" u="sng" dirty="0" smtClean="0">
                <a:solidFill>
                  <a:schemeClr val="tx2"/>
                </a:solidFill>
              </a:rPr>
              <a:t> </a:t>
            </a:r>
            <a:r>
              <a:rPr lang="es-ES" sz="3100" u="sng" dirty="0" err="1" smtClean="0">
                <a:solidFill>
                  <a:schemeClr val="tx2"/>
                </a:solidFill>
              </a:rPr>
              <a:t>stayed</a:t>
            </a:r>
            <a:r>
              <a:rPr lang="es-ES" sz="3100" dirty="0" smtClean="0">
                <a:solidFill>
                  <a:schemeClr val="tx2"/>
                </a:solidFill>
              </a:rPr>
              <a:t> </a:t>
            </a:r>
            <a:r>
              <a:rPr lang="es-ES" sz="3100" dirty="0" err="1" smtClean="0">
                <a:solidFill>
                  <a:schemeClr val="tx2"/>
                </a:solidFill>
              </a:rPr>
              <a:t>was</a:t>
            </a:r>
            <a:r>
              <a:rPr lang="es-ES" sz="3100" dirty="0" smtClean="0">
                <a:solidFill>
                  <a:schemeClr val="tx2"/>
                </a:solidFill>
              </a:rPr>
              <a:t> </a:t>
            </a:r>
            <a:r>
              <a:rPr lang="es-ES" sz="3100" dirty="0" err="1" smtClean="0">
                <a:solidFill>
                  <a:schemeClr val="tx2"/>
                </a:solidFill>
              </a:rPr>
              <a:t>very</a:t>
            </a:r>
            <a:r>
              <a:rPr lang="es-ES" sz="3100" dirty="0" smtClean="0">
                <a:solidFill>
                  <a:schemeClr val="tx2"/>
                </a:solidFill>
              </a:rPr>
              <a:t> </a:t>
            </a:r>
            <a:r>
              <a:rPr lang="es-ES" sz="3100" dirty="0" err="1" smtClean="0">
                <a:solidFill>
                  <a:schemeClr val="tx2"/>
                </a:solidFill>
              </a:rPr>
              <a:t>comfortable</a:t>
            </a:r>
            <a:r>
              <a:rPr lang="es-ES" sz="3100" dirty="0" smtClean="0">
                <a:solidFill>
                  <a:schemeClr val="tx2"/>
                </a:solidFill>
              </a:rPr>
              <a:t>.</a:t>
            </a:r>
          </a:p>
          <a:p>
            <a:pPr marL="514350" indent="-514350" algn="just">
              <a:buNone/>
            </a:pPr>
            <a:r>
              <a:rPr lang="es-ES" sz="3100" dirty="0" smtClean="0"/>
              <a:t>- a </a:t>
            </a:r>
            <a:r>
              <a:rPr lang="es-ES" sz="3100" dirty="0" err="1" smtClean="0"/>
              <a:t>prepositional</a:t>
            </a:r>
            <a:r>
              <a:rPr lang="es-ES" sz="3100" dirty="0" smtClean="0"/>
              <a:t> </a:t>
            </a:r>
            <a:r>
              <a:rPr lang="es-ES" sz="3100" dirty="0" err="1" smtClean="0"/>
              <a:t>complement</a:t>
            </a:r>
            <a:r>
              <a:rPr lang="es-ES" sz="3100" dirty="0" smtClean="0"/>
              <a:t>:</a:t>
            </a:r>
          </a:p>
          <a:p>
            <a:pPr marL="514350" indent="-514350" algn="just">
              <a:buNone/>
            </a:pPr>
            <a:r>
              <a:rPr lang="es-ES" sz="3100" dirty="0" err="1" smtClean="0">
                <a:solidFill>
                  <a:schemeClr val="tx2"/>
                </a:solidFill>
              </a:rPr>
              <a:t>An</a:t>
            </a:r>
            <a:r>
              <a:rPr lang="es-ES" sz="3100" dirty="0" smtClean="0">
                <a:solidFill>
                  <a:schemeClr val="tx2"/>
                </a:solidFill>
              </a:rPr>
              <a:t> MP3 </a:t>
            </a:r>
            <a:r>
              <a:rPr lang="es-ES" sz="3100" dirty="0" err="1" smtClean="0">
                <a:solidFill>
                  <a:schemeClr val="tx2"/>
                </a:solidFill>
              </a:rPr>
              <a:t>is</a:t>
            </a:r>
            <a:r>
              <a:rPr lang="es-ES" sz="3100" dirty="0" smtClean="0">
                <a:solidFill>
                  <a:schemeClr val="tx2"/>
                </a:solidFill>
              </a:rPr>
              <a:t> </a:t>
            </a:r>
            <a:r>
              <a:rPr lang="es-ES" sz="3100" dirty="0" err="1" smtClean="0">
                <a:solidFill>
                  <a:schemeClr val="tx2"/>
                </a:solidFill>
              </a:rPr>
              <a:t>something</a:t>
            </a:r>
            <a:r>
              <a:rPr lang="es-ES" sz="3100" dirty="0" smtClean="0">
                <a:solidFill>
                  <a:schemeClr val="tx2"/>
                </a:solidFill>
              </a:rPr>
              <a:t> </a:t>
            </a:r>
            <a:r>
              <a:rPr lang="es-ES" sz="3100" b="1" u="sng" dirty="0" err="1" smtClean="0">
                <a:solidFill>
                  <a:schemeClr val="tx2"/>
                </a:solidFill>
              </a:rPr>
              <a:t>with</a:t>
            </a:r>
            <a:r>
              <a:rPr lang="es-ES" sz="3100" b="1" u="sng" dirty="0" smtClean="0">
                <a:solidFill>
                  <a:schemeClr val="tx2"/>
                </a:solidFill>
              </a:rPr>
              <a:t> </a:t>
            </a:r>
            <a:r>
              <a:rPr lang="es-ES" sz="3100" b="1" u="sng" dirty="0" err="1" smtClean="0">
                <a:solidFill>
                  <a:schemeClr val="tx2"/>
                </a:solidFill>
              </a:rPr>
              <a:t>which</a:t>
            </a:r>
            <a:r>
              <a:rPr lang="es-ES" sz="3100" b="1" u="sng" dirty="0" smtClean="0">
                <a:solidFill>
                  <a:schemeClr val="tx2"/>
                </a:solidFill>
              </a:rPr>
              <a:t> </a:t>
            </a:r>
            <a:r>
              <a:rPr lang="es-ES" sz="3100" u="sng" dirty="0" err="1" smtClean="0">
                <a:solidFill>
                  <a:schemeClr val="tx2"/>
                </a:solidFill>
              </a:rPr>
              <a:t>you</a:t>
            </a:r>
            <a:r>
              <a:rPr lang="es-ES" sz="3100" u="sng" dirty="0" smtClean="0">
                <a:solidFill>
                  <a:schemeClr val="tx2"/>
                </a:solidFill>
              </a:rPr>
              <a:t> listen </a:t>
            </a:r>
            <a:r>
              <a:rPr lang="es-ES" sz="3100" u="sng" dirty="0" err="1" smtClean="0">
                <a:solidFill>
                  <a:schemeClr val="tx2"/>
                </a:solidFill>
              </a:rPr>
              <a:t>to</a:t>
            </a:r>
            <a:r>
              <a:rPr lang="es-ES" sz="3100" u="sng" dirty="0" smtClean="0">
                <a:solidFill>
                  <a:schemeClr val="tx2"/>
                </a:solidFill>
              </a:rPr>
              <a:t> </a:t>
            </a:r>
            <a:r>
              <a:rPr lang="es-ES" sz="3100" u="sng" dirty="0" err="1" smtClean="0">
                <a:solidFill>
                  <a:schemeClr val="tx2"/>
                </a:solidFill>
              </a:rPr>
              <a:t>music</a:t>
            </a:r>
            <a:r>
              <a:rPr lang="es-ES" sz="3100" dirty="0" smtClean="0">
                <a:solidFill>
                  <a:schemeClr val="tx2"/>
                </a:solidFill>
              </a:rPr>
              <a:t>.</a:t>
            </a:r>
          </a:p>
          <a:p>
            <a:pPr marL="514350" indent="-514350" algn="just">
              <a:buNone/>
            </a:pPr>
            <a:endParaRPr lang="es-ES" sz="3100" dirty="0" smtClean="0">
              <a:solidFill>
                <a:schemeClr val="tx2"/>
              </a:solidFill>
            </a:endParaRPr>
          </a:p>
          <a:p>
            <a:pPr marL="514350" indent="-514350" algn="just">
              <a:buNone/>
            </a:pPr>
            <a:endParaRPr lang="es-ES" sz="3100" dirty="0" smtClean="0">
              <a:solidFill>
                <a:schemeClr val="tx2"/>
              </a:solidFill>
            </a:endParaRPr>
          </a:p>
          <a:p>
            <a:pPr algn="just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Subordinators</a:t>
            </a:r>
            <a:r>
              <a:rPr lang="es-ES" dirty="0" smtClean="0"/>
              <a:t> in </a:t>
            </a:r>
            <a:r>
              <a:rPr lang="es-ES" dirty="0" err="1" smtClean="0"/>
              <a:t>defining</a:t>
            </a:r>
            <a:r>
              <a:rPr lang="es-ES" dirty="0" smtClean="0"/>
              <a:t> </a:t>
            </a:r>
            <a:r>
              <a:rPr lang="es-ES" dirty="0" err="1" smtClean="0"/>
              <a:t>relative</a:t>
            </a:r>
            <a:r>
              <a:rPr lang="es-ES" dirty="0" smtClean="0"/>
              <a:t> </a:t>
            </a:r>
            <a:r>
              <a:rPr lang="es-ES" dirty="0" err="1" smtClean="0"/>
              <a:t>clauses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 algn="just">
              <a:buNone/>
            </a:pPr>
            <a:endParaRPr lang="es-ES" sz="2800" dirty="0" smtClean="0">
              <a:solidFill>
                <a:schemeClr val="tx2"/>
              </a:solidFill>
            </a:endParaRPr>
          </a:p>
          <a:p>
            <a:pPr algn="just"/>
            <a:r>
              <a:rPr lang="es-ES" sz="3200" b="1" dirty="0" smtClean="0"/>
              <a:t>WHERE</a:t>
            </a:r>
            <a:r>
              <a:rPr lang="es-ES" sz="2800" dirty="0" smtClean="0"/>
              <a:t>: </a:t>
            </a:r>
            <a:r>
              <a:rPr lang="es-ES" sz="2800" dirty="0" err="1" smtClean="0"/>
              <a:t>it</a:t>
            </a:r>
            <a:r>
              <a:rPr lang="es-ES" sz="2800" dirty="0" smtClean="0"/>
              <a:t> </a:t>
            </a:r>
            <a:r>
              <a:rPr lang="es-ES" sz="2800" dirty="0" err="1" smtClean="0"/>
              <a:t>is</a:t>
            </a:r>
            <a:r>
              <a:rPr lang="es-ES" sz="2800" dirty="0" smtClean="0"/>
              <a:t> </a:t>
            </a:r>
            <a:r>
              <a:rPr lang="es-ES" sz="2800" dirty="0" err="1" smtClean="0"/>
              <a:t>an</a:t>
            </a:r>
            <a:r>
              <a:rPr lang="es-ES" sz="2800" dirty="0" smtClean="0"/>
              <a:t> adverbial of place and </a:t>
            </a:r>
            <a:r>
              <a:rPr lang="es-ES" sz="2800" dirty="0" err="1" smtClean="0"/>
              <a:t>makes</a:t>
            </a:r>
            <a:r>
              <a:rPr lang="es-ES" sz="2800" dirty="0" smtClean="0"/>
              <a:t> </a:t>
            </a:r>
            <a:r>
              <a:rPr lang="es-ES" sz="2800" dirty="0" err="1" smtClean="0"/>
              <a:t>reference</a:t>
            </a:r>
            <a:r>
              <a:rPr lang="es-ES" sz="2800" dirty="0" smtClean="0"/>
              <a:t> </a:t>
            </a:r>
            <a:r>
              <a:rPr lang="es-ES" sz="2800" dirty="0" err="1" smtClean="0"/>
              <a:t>to</a:t>
            </a:r>
            <a:r>
              <a:rPr lang="es-ES" sz="2800" dirty="0" smtClean="0"/>
              <a:t> a place:</a:t>
            </a:r>
          </a:p>
          <a:p>
            <a:pPr algn="just">
              <a:buNone/>
            </a:pPr>
            <a:r>
              <a:rPr lang="es-ES" sz="2800" dirty="0" err="1" smtClean="0">
                <a:solidFill>
                  <a:schemeClr val="tx2"/>
                </a:solidFill>
              </a:rPr>
              <a:t>The</a:t>
            </a:r>
            <a:r>
              <a:rPr lang="es-ES" sz="2800" dirty="0" smtClean="0">
                <a:solidFill>
                  <a:schemeClr val="tx2"/>
                </a:solidFill>
              </a:rPr>
              <a:t> hotel </a:t>
            </a:r>
            <a:r>
              <a:rPr lang="es-ES" sz="2800" b="1" u="sng" dirty="0" err="1" smtClean="0">
                <a:solidFill>
                  <a:schemeClr val="tx2"/>
                </a:solidFill>
              </a:rPr>
              <a:t>where</a:t>
            </a:r>
            <a:r>
              <a:rPr lang="es-ES" sz="2800" u="sng" dirty="0" smtClean="0">
                <a:solidFill>
                  <a:schemeClr val="tx2"/>
                </a:solidFill>
              </a:rPr>
              <a:t> </a:t>
            </a:r>
            <a:r>
              <a:rPr lang="es-ES" sz="2800" u="sng" dirty="0" err="1" smtClean="0">
                <a:solidFill>
                  <a:schemeClr val="tx2"/>
                </a:solidFill>
              </a:rPr>
              <a:t>we</a:t>
            </a:r>
            <a:r>
              <a:rPr lang="es-ES" sz="2800" u="sng" dirty="0" smtClean="0">
                <a:solidFill>
                  <a:schemeClr val="tx2"/>
                </a:solidFill>
              </a:rPr>
              <a:t> </a:t>
            </a:r>
            <a:r>
              <a:rPr lang="es-ES" sz="2800" u="sng" dirty="0" err="1" smtClean="0">
                <a:solidFill>
                  <a:schemeClr val="tx2"/>
                </a:solidFill>
              </a:rPr>
              <a:t>stayed</a:t>
            </a:r>
            <a:r>
              <a:rPr lang="es-ES" sz="2800" u="sng" dirty="0" smtClean="0">
                <a:solidFill>
                  <a:schemeClr val="tx2"/>
                </a:solidFill>
              </a:rPr>
              <a:t> </a:t>
            </a:r>
            <a:r>
              <a:rPr lang="es-ES" sz="2800" dirty="0" err="1" smtClean="0">
                <a:solidFill>
                  <a:schemeClr val="tx2"/>
                </a:solidFill>
              </a:rPr>
              <a:t>was</a:t>
            </a:r>
            <a:r>
              <a:rPr lang="es-ES" sz="2800" dirty="0" smtClean="0">
                <a:solidFill>
                  <a:schemeClr val="tx2"/>
                </a:solidFill>
              </a:rPr>
              <a:t> </a:t>
            </a:r>
            <a:r>
              <a:rPr lang="es-ES" sz="2800" dirty="0" err="1" smtClean="0">
                <a:solidFill>
                  <a:schemeClr val="tx2"/>
                </a:solidFill>
              </a:rPr>
              <a:t>very</a:t>
            </a:r>
            <a:r>
              <a:rPr lang="es-ES" sz="2800" dirty="0" smtClean="0">
                <a:solidFill>
                  <a:schemeClr val="tx2"/>
                </a:solidFill>
              </a:rPr>
              <a:t> </a:t>
            </a:r>
            <a:r>
              <a:rPr lang="es-ES" sz="2800" dirty="0" err="1" smtClean="0">
                <a:solidFill>
                  <a:schemeClr val="tx2"/>
                </a:solidFill>
              </a:rPr>
              <a:t>comfortable</a:t>
            </a:r>
            <a:r>
              <a:rPr lang="es-ES" sz="2800" dirty="0" smtClean="0">
                <a:solidFill>
                  <a:schemeClr val="tx2"/>
                </a:solidFill>
              </a:rPr>
              <a:t>.</a:t>
            </a:r>
          </a:p>
          <a:p>
            <a:pPr algn="just"/>
            <a:endParaRPr lang="es-ES" sz="2800" b="1" dirty="0" smtClean="0"/>
          </a:p>
          <a:p>
            <a:pPr algn="just"/>
            <a:r>
              <a:rPr lang="es-ES" sz="2800" b="1" dirty="0" smtClean="0"/>
              <a:t>WHEN</a:t>
            </a:r>
            <a:r>
              <a:rPr lang="es-ES" sz="2800" dirty="0" smtClean="0"/>
              <a:t>: </a:t>
            </a:r>
            <a:r>
              <a:rPr lang="es-ES" sz="2800" dirty="0" err="1" smtClean="0"/>
              <a:t>it</a:t>
            </a:r>
            <a:r>
              <a:rPr lang="es-ES" sz="2800" dirty="0" smtClean="0"/>
              <a:t> </a:t>
            </a:r>
            <a:r>
              <a:rPr lang="es-ES" sz="2800" dirty="0" err="1" smtClean="0"/>
              <a:t>is</a:t>
            </a:r>
            <a:r>
              <a:rPr lang="es-ES" sz="2800" dirty="0" smtClean="0"/>
              <a:t> </a:t>
            </a:r>
            <a:r>
              <a:rPr lang="es-ES" sz="2800" dirty="0" err="1" smtClean="0"/>
              <a:t>an</a:t>
            </a:r>
            <a:r>
              <a:rPr lang="es-ES" sz="2800" dirty="0" smtClean="0"/>
              <a:t> adverbial of time and </a:t>
            </a:r>
            <a:r>
              <a:rPr lang="es-ES" sz="2800" dirty="0" err="1" smtClean="0"/>
              <a:t>makes</a:t>
            </a:r>
            <a:r>
              <a:rPr lang="es-ES" sz="2800" dirty="0" smtClean="0"/>
              <a:t> </a:t>
            </a:r>
            <a:r>
              <a:rPr lang="es-ES" sz="2800" dirty="0" err="1" smtClean="0"/>
              <a:t>reference</a:t>
            </a:r>
            <a:r>
              <a:rPr lang="es-ES" sz="2800" dirty="0" smtClean="0"/>
              <a:t> </a:t>
            </a:r>
            <a:r>
              <a:rPr lang="es-ES" sz="2800" dirty="0" err="1" smtClean="0"/>
              <a:t>to</a:t>
            </a:r>
            <a:r>
              <a:rPr lang="es-ES" sz="2800" dirty="0" smtClean="0"/>
              <a:t> a time </a:t>
            </a:r>
            <a:r>
              <a:rPr lang="es-ES" sz="2800" dirty="0" err="1" smtClean="0"/>
              <a:t>expression</a:t>
            </a:r>
            <a:r>
              <a:rPr lang="es-ES" sz="2800" dirty="0" smtClean="0"/>
              <a:t>: </a:t>
            </a:r>
          </a:p>
          <a:p>
            <a:pPr algn="just">
              <a:buNone/>
            </a:pPr>
            <a:r>
              <a:rPr lang="es-ES" sz="2200" dirty="0" err="1" smtClean="0">
                <a:solidFill>
                  <a:schemeClr val="tx2"/>
                </a:solidFill>
              </a:rPr>
              <a:t>I’ll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never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forget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the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day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b="1" u="sng" dirty="0" err="1" smtClean="0">
                <a:solidFill>
                  <a:schemeClr val="tx2"/>
                </a:solidFill>
              </a:rPr>
              <a:t>when</a:t>
            </a:r>
            <a:r>
              <a:rPr lang="es-ES" sz="2200" b="1" u="sng" dirty="0" smtClean="0">
                <a:solidFill>
                  <a:schemeClr val="tx2"/>
                </a:solidFill>
              </a:rPr>
              <a:t> </a:t>
            </a:r>
            <a:r>
              <a:rPr lang="es-ES" sz="2200" u="sng" dirty="0" smtClean="0">
                <a:solidFill>
                  <a:schemeClr val="tx2"/>
                </a:solidFill>
              </a:rPr>
              <a:t>I </a:t>
            </a:r>
            <a:r>
              <a:rPr lang="es-ES" sz="2200" u="sng" dirty="0" err="1" smtClean="0">
                <a:solidFill>
                  <a:schemeClr val="tx2"/>
                </a:solidFill>
              </a:rPr>
              <a:t>first</a:t>
            </a:r>
            <a:r>
              <a:rPr lang="es-ES" sz="2200" u="sng" dirty="0" smtClean="0">
                <a:solidFill>
                  <a:schemeClr val="tx2"/>
                </a:solidFill>
              </a:rPr>
              <a:t> </a:t>
            </a:r>
            <a:r>
              <a:rPr lang="es-ES" sz="2200" u="sng" dirty="0" err="1" smtClean="0">
                <a:solidFill>
                  <a:schemeClr val="tx2"/>
                </a:solidFill>
              </a:rPr>
              <a:t>met</a:t>
            </a:r>
            <a:r>
              <a:rPr lang="es-ES" sz="2200" u="sng" dirty="0" smtClean="0">
                <a:solidFill>
                  <a:schemeClr val="tx2"/>
                </a:solidFill>
              </a:rPr>
              <a:t> </a:t>
            </a:r>
            <a:r>
              <a:rPr lang="es-ES" sz="2200" u="sng" dirty="0" err="1" smtClean="0">
                <a:solidFill>
                  <a:schemeClr val="tx2"/>
                </a:solidFill>
              </a:rPr>
              <a:t>him</a:t>
            </a:r>
            <a:r>
              <a:rPr lang="es-ES" sz="2200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None/>
            </a:pPr>
            <a:endParaRPr lang="es-ES" sz="2200" dirty="0" smtClean="0">
              <a:solidFill>
                <a:schemeClr val="tx2"/>
              </a:solidFill>
            </a:endParaRPr>
          </a:p>
          <a:p>
            <a:pPr algn="just"/>
            <a:r>
              <a:rPr lang="es-ES" sz="2800" b="1" dirty="0" smtClean="0"/>
              <a:t>WHY</a:t>
            </a:r>
            <a:r>
              <a:rPr lang="es-ES" sz="2800" dirty="0" smtClean="0"/>
              <a:t>: </a:t>
            </a:r>
            <a:r>
              <a:rPr lang="es-ES" sz="2800" dirty="0" err="1" smtClean="0"/>
              <a:t>it</a:t>
            </a:r>
            <a:r>
              <a:rPr lang="es-ES" sz="2800" dirty="0" smtClean="0"/>
              <a:t> </a:t>
            </a:r>
            <a:r>
              <a:rPr lang="es-ES" sz="2800" dirty="0" err="1" smtClean="0"/>
              <a:t>is</a:t>
            </a:r>
            <a:r>
              <a:rPr lang="es-ES" sz="2800" dirty="0" smtClean="0"/>
              <a:t> </a:t>
            </a:r>
            <a:r>
              <a:rPr lang="es-ES" sz="2800" dirty="0" err="1" smtClean="0"/>
              <a:t>an</a:t>
            </a:r>
            <a:r>
              <a:rPr lang="es-ES" sz="2800" dirty="0" smtClean="0"/>
              <a:t> adverbial of </a:t>
            </a:r>
            <a:r>
              <a:rPr lang="es-ES" sz="2800" dirty="0" err="1" smtClean="0"/>
              <a:t>reason</a:t>
            </a:r>
            <a:r>
              <a:rPr lang="es-ES" sz="2800" dirty="0" smtClean="0"/>
              <a:t> and </a:t>
            </a:r>
            <a:r>
              <a:rPr lang="es-ES" sz="2800" dirty="0" err="1" smtClean="0"/>
              <a:t>it</a:t>
            </a:r>
            <a:r>
              <a:rPr lang="es-ES" sz="2800" dirty="0" smtClean="0"/>
              <a:t> </a:t>
            </a:r>
            <a:r>
              <a:rPr lang="es-ES" sz="2800" dirty="0" err="1" smtClean="0"/>
              <a:t>always</a:t>
            </a:r>
            <a:r>
              <a:rPr lang="es-ES" sz="2800" dirty="0" smtClean="0"/>
              <a:t> </a:t>
            </a:r>
            <a:r>
              <a:rPr lang="es-ES" sz="2800" dirty="0" err="1" smtClean="0"/>
              <a:t>makes</a:t>
            </a:r>
            <a:r>
              <a:rPr lang="es-ES" sz="2800" dirty="0" smtClean="0"/>
              <a:t> </a:t>
            </a:r>
            <a:r>
              <a:rPr lang="es-ES" sz="2800" dirty="0" err="1" smtClean="0"/>
              <a:t>reference</a:t>
            </a:r>
            <a:r>
              <a:rPr lang="es-ES" sz="2800" dirty="0" smtClean="0"/>
              <a:t> </a:t>
            </a:r>
            <a:r>
              <a:rPr lang="es-ES" sz="2800" dirty="0" err="1" smtClean="0"/>
              <a:t>to</a:t>
            </a:r>
            <a:r>
              <a:rPr lang="es-ES" sz="2800" dirty="0" smtClean="0"/>
              <a:t>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word</a:t>
            </a:r>
            <a:r>
              <a:rPr lang="es-ES" sz="2800" dirty="0" smtClean="0"/>
              <a:t> “</a:t>
            </a:r>
            <a:r>
              <a:rPr lang="es-ES" sz="2800" dirty="0" err="1" smtClean="0"/>
              <a:t>reason</a:t>
            </a:r>
            <a:r>
              <a:rPr lang="es-ES" sz="2800" dirty="0" smtClean="0"/>
              <a:t>”:</a:t>
            </a:r>
          </a:p>
          <a:p>
            <a:pPr marL="514350" indent="-514350">
              <a:buNone/>
            </a:pPr>
            <a:r>
              <a:rPr lang="es-ES" sz="2200" dirty="0" err="1" smtClean="0">
                <a:solidFill>
                  <a:schemeClr val="tx2"/>
                </a:solidFill>
              </a:rPr>
              <a:t>The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reason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b="1" u="sng" dirty="0" err="1" smtClean="0">
                <a:solidFill>
                  <a:schemeClr val="tx2"/>
                </a:solidFill>
              </a:rPr>
              <a:t>why</a:t>
            </a:r>
            <a:r>
              <a:rPr lang="es-ES" sz="2200" b="1" u="sng" dirty="0" smtClean="0">
                <a:solidFill>
                  <a:schemeClr val="tx2"/>
                </a:solidFill>
              </a:rPr>
              <a:t> </a:t>
            </a:r>
            <a:r>
              <a:rPr lang="es-ES" sz="2200" u="sng" dirty="0" smtClean="0">
                <a:solidFill>
                  <a:schemeClr val="tx2"/>
                </a:solidFill>
              </a:rPr>
              <a:t>Nick </a:t>
            </a:r>
            <a:r>
              <a:rPr lang="es-ES" sz="2200" u="sng" dirty="0" err="1" smtClean="0">
                <a:solidFill>
                  <a:schemeClr val="tx2"/>
                </a:solidFill>
              </a:rPr>
              <a:t>came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was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that</a:t>
            </a:r>
            <a:r>
              <a:rPr lang="es-ES" sz="2200" dirty="0" smtClean="0">
                <a:solidFill>
                  <a:schemeClr val="tx2"/>
                </a:solidFill>
              </a:rPr>
              <a:t> he </a:t>
            </a:r>
            <a:r>
              <a:rPr lang="es-ES" sz="2200" dirty="0" err="1" smtClean="0">
                <a:solidFill>
                  <a:schemeClr val="tx2"/>
                </a:solidFill>
              </a:rPr>
              <a:t>wanted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to</a:t>
            </a:r>
            <a:r>
              <a:rPr lang="es-ES" sz="2200" dirty="0" smtClean="0">
                <a:solidFill>
                  <a:schemeClr val="tx2"/>
                </a:solidFill>
              </a:rPr>
              <a:t> </a:t>
            </a:r>
            <a:r>
              <a:rPr lang="es-ES" sz="2200" dirty="0" err="1" smtClean="0">
                <a:solidFill>
                  <a:schemeClr val="tx2"/>
                </a:solidFill>
              </a:rPr>
              <a:t>see</a:t>
            </a:r>
            <a:r>
              <a:rPr lang="es-ES" sz="2200" dirty="0" smtClean="0">
                <a:solidFill>
                  <a:schemeClr val="tx2"/>
                </a:solidFill>
              </a:rPr>
              <a:t> Rita.</a:t>
            </a:r>
          </a:p>
          <a:p>
            <a:pPr algn="just"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relatIVE</a:t>
            </a:r>
            <a:r>
              <a:rPr lang="es-ES" dirty="0" smtClean="0"/>
              <a:t> CLAUSES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4860896" cy="2960970"/>
          </a:xfrm>
        </p:spPr>
        <p:txBody>
          <a:bodyPr>
            <a:normAutofit/>
          </a:bodyPr>
          <a:lstStyle/>
          <a:p>
            <a:r>
              <a:rPr lang="es-ES" dirty="0" smtClean="0"/>
              <a:t>BASIC LEVEL 2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err="1" smtClean="0"/>
              <a:t>Created</a:t>
            </a:r>
            <a:r>
              <a:rPr lang="es-ES" dirty="0" smtClean="0"/>
              <a:t> </a:t>
            </a:r>
            <a:r>
              <a:rPr lang="es-ES" dirty="0" err="1" smtClean="0"/>
              <a:t>by</a:t>
            </a:r>
            <a:r>
              <a:rPr lang="es-ES" dirty="0" smtClean="0"/>
              <a:t>:</a:t>
            </a:r>
          </a:p>
          <a:p>
            <a:pPr>
              <a:lnSpc>
                <a:spcPct val="90000"/>
              </a:lnSpc>
              <a:defRPr/>
            </a:pPr>
            <a:r>
              <a:rPr lang="es-ES" dirty="0" smtClean="0"/>
              <a:t>Carmen Luisa Pérez Amaro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47</TotalTime>
  <Words>505</Words>
  <Application>Microsoft Office PowerPoint</Application>
  <PresentationFormat>Presentación en pantalla (4:3)</PresentationFormat>
  <Paragraphs>61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Opulento</vt:lpstr>
      <vt:lpstr>RELATIVE CLAUSES</vt:lpstr>
      <vt:lpstr>relative clauses:</vt:lpstr>
      <vt:lpstr>Defining relative clauses:</vt:lpstr>
      <vt:lpstr>Subordinators in defining relative clauses:</vt:lpstr>
      <vt:lpstr>Subordinators in defining relative clauses:</vt:lpstr>
      <vt:lpstr>Subordinators in defining relative clauses:</vt:lpstr>
      <vt:lpstr>relatIVE CLAUSES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RELATIVE CLAUSES</dc:title>
  <dc:creator>Usuario</dc:creator>
  <cp:lastModifiedBy>Usuario</cp:lastModifiedBy>
  <cp:revision>15</cp:revision>
  <dcterms:created xsi:type="dcterms:W3CDTF">2011-11-06T20:10:05Z</dcterms:created>
  <dcterms:modified xsi:type="dcterms:W3CDTF">2013-02-27T13:13:12Z</dcterms:modified>
</cp:coreProperties>
</file>