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59" r:id="rId5"/>
    <p:sldId id="268" r:id="rId6"/>
    <p:sldId id="265" r:id="rId7"/>
    <p:sldId id="269" r:id="rId8"/>
    <p:sldId id="271" r:id="rId9"/>
    <p:sldId id="272" r:id="rId10"/>
    <p:sldId id="273" r:id="rId11"/>
    <p:sldId id="260" r:id="rId1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4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CF7B5-414E-40F0-BF83-BB1D1D5F2D8C}" type="datetimeFigureOut">
              <a:rPr lang="es-ES" smtClean="0"/>
              <a:pPr/>
              <a:t>29/12/2014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59568-CA53-44F6-B455-F90C829561C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CF7B5-414E-40F0-BF83-BB1D1D5F2D8C}" type="datetimeFigureOut">
              <a:rPr lang="es-ES" smtClean="0"/>
              <a:pPr/>
              <a:t>29/12/2014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59568-CA53-44F6-B455-F90C829561C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CF7B5-414E-40F0-BF83-BB1D1D5F2D8C}" type="datetimeFigureOut">
              <a:rPr lang="es-ES" smtClean="0"/>
              <a:pPr/>
              <a:t>29/12/2014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59568-CA53-44F6-B455-F90C829561C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CF7B5-414E-40F0-BF83-BB1D1D5F2D8C}" type="datetimeFigureOut">
              <a:rPr lang="es-ES" smtClean="0"/>
              <a:pPr/>
              <a:t>29/12/2014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59568-CA53-44F6-B455-F90C829561C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CF7B5-414E-40F0-BF83-BB1D1D5F2D8C}" type="datetimeFigureOut">
              <a:rPr lang="es-ES" smtClean="0"/>
              <a:pPr/>
              <a:t>29/12/2014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59568-CA53-44F6-B455-F90C829561C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CF7B5-414E-40F0-BF83-BB1D1D5F2D8C}" type="datetimeFigureOut">
              <a:rPr lang="es-ES" smtClean="0"/>
              <a:pPr/>
              <a:t>29/12/2014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59568-CA53-44F6-B455-F90C829561C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CF7B5-414E-40F0-BF83-BB1D1D5F2D8C}" type="datetimeFigureOut">
              <a:rPr lang="es-ES" smtClean="0"/>
              <a:pPr/>
              <a:t>29/12/2014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59568-CA53-44F6-B455-F90C829561C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CF7B5-414E-40F0-BF83-BB1D1D5F2D8C}" type="datetimeFigureOut">
              <a:rPr lang="es-ES" smtClean="0"/>
              <a:pPr/>
              <a:t>29/12/2014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59568-CA53-44F6-B455-F90C829561C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CF7B5-414E-40F0-BF83-BB1D1D5F2D8C}" type="datetimeFigureOut">
              <a:rPr lang="es-ES" smtClean="0"/>
              <a:pPr/>
              <a:t>29/12/2014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59568-CA53-44F6-B455-F90C829561C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CF7B5-414E-40F0-BF83-BB1D1D5F2D8C}" type="datetimeFigureOut">
              <a:rPr lang="es-ES" smtClean="0"/>
              <a:pPr/>
              <a:t>29/12/2014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59568-CA53-44F6-B455-F90C829561C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CF7B5-414E-40F0-BF83-BB1D1D5F2D8C}" type="datetimeFigureOut">
              <a:rPr lang="es-ES" smtClean="0"/>
              <a:pPr/>
              <a:t>29/12/2014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59568-CA53-44F6-B455-F90C829561C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CF7B5-414E-40F0-BF83-BB1D1D5F2D8C}" type="datetimeFigureOut">
              <a:rPr lang="es-ES" smtClean="0"/>
              <a:pPr/>
              <a:t>29/12/2014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59568-CA53-44F6-B455-F90C829561C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s-ES" b="1" dirty="0" err="1" smtClean="0">
                <a:solidFill>
                  <a:srgbClr val="7030A0"/>
                </a:solidFill>
              </a:rPr>
              <a:t>Fronting</a:t>
            </a:r>
            <a:r>
              <a:rPr lang="es-ES" b="1" dirty="0" smtClean="0">
                <a:solidFill>
                  <a:srgbClr val="7030A0"/>
                </a:solidFill>
              </a:rPr>
              <a:t> and </a:t>
            </a:r>
            <a:r>
              <a:rPr lang="es-ES" b="1" dirty="0" err="1" smtClean="0">
                <a:solidFill>
                  <a:srgbClr val="7030A0"/>
                </a:solidFill>
              </a:rPr>
              <a:t>inversion</a:t>
            </a:r>
            <a:endParaRPr lang="es-ES" b="1" dirty="0">
              <a:solidFill>
                <a:srgbClr val="7030A0"/>
              </a:solidFill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/>
          </a:p>
          <a:p>
            <a:pPr>
              <a:buNone/>
            </a:pPr>
            <a:endParaRPr lang="es-ES" dirty="0" smtClean="0"/>
          </a:p>
          <a:p>
            <a:pPr algn="ctr">
              <a:buNone/>
            </a:pPr>
            <a:r>
              <a:rPr lang="es-ES" b="1" dirty="0" err="1" smtClean="0">
                <a:solidFill>
                  <a:schemeClr val="tx1"/>
                </a:solidFill>
              </a:rPr>
              <a:t>Emphatic</a:t>
            </a:r>
            <a:r>
              <a:rPr lang="es-ES" b="1" dirty="0" smtClean="0">
                <a:solidFill>
                  <a:schemeClr val="tx1"/>
                </a:solidFill>
              </a:rPr>
              <a:t> </a:t>
            </a:r>
            <a:r>
              <a:rPr lang="es-ES" b="1" dirty="0" err="1" smtClean="0">
                <a:solidFill>
                  <a:schemeClr val="tx1"/>
                </a:solidFill>
              </a:rPr>
              <a:t>structures</a:t>
            </a:r>
            <a:endParaRPr lang="es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s-ES" b="1" dirty="0" err="1" smtClean="0">
                <a:solidFill>
                  <a:srgbClr val="7030A0"/>
                </a:solidFill>
              </a:rPr>
              <a:t>Fronting</a:t>
            </a:r>
            <a:r>
              <a:rPr lang="es-ES" b="1" dirty="0" smtClean="0">
                <a:solidFill>
                  <a:srgbClr val="7030A0"/>
                </a:solidFill>
              </a:rPr>
              <a:t> and </a:t>
            </a:r>
            <a:r>
              <a:rPr lang="es-ES" b="1" dirty="0" err="1" smtClean="0">
                <a:solidFill>
                  <a:srgbClr val="7030A0"/>
                </a:solidFill>
              </a:rPr>
              <a:t>inversion</a:t>
            </a:r>
            <a:endParaRPr lang="es-ES" b="1" dirty="0">
              <a:solidFill>
                <a:srgbClr val="7030A0"/>
              </a:solidFill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es-ES_tradnl" b="1" u="sng" dirty="0" smtClean="0"/>
              <a:t>DEFINITIONS:</a:t>
            </a:r>
          </a:p>
          <a:p>
            <a:pPr>
              <a:buNone/>
            </a:pPr>
            <a:r>
              <a:rPr lang="es-ES_tradnl" b="1" dirty="0" err="1" smtClean="0"/>
              <a:t>Fronting</a:t>
            </a:r>
            <a:r>
              <a:rPr lang="es-ES_tradnl" dirty="0" smtClean="0"/>
              <a:t>: </a:t>
            </a:r>
            <a:r>
              <a:rPr lang="es-ES_tradnl" dirty="0" err="1" smtClean="0"/>
              <a:t>this</a:t>
            </a:r>
            <a:r>
              <a:rPr lang="es-ES_tradnl" dirty="0" smtClean="0"/>
              <a:t> </a:t>
            </a:r>
            <a:r>
              <a:rPr lang="es-ES_tradnl" dirty="0" err="1" smtClean="0"/>
              <a:t>is</a:t>
            </a:r>
            <a:r>
              <a:rPr lang="es-ES_tradnl" dirty="0" smtClean="0"/>
              <a:t> </a:t>
            </a:r>
            <a:r>
              <a:rPr lang="es-ES_tradnl" dirty="0" err="1" smtClean="0"/>
              <a:t>when</a:t>
            </a:r>
            <a:r>
              <a:rPr lang="es-ES_tradnl" dirty="0" smtClean="0"/>
              <a:t> </a:t>
            </a:r>
            <a:r>
              <a:rPr lang="es-ES_tradnl" dirty="0" err="1" smtClean="0"/>
              <a:t>we</a:t>
            </a:r>
            <a:r>
              <a:rPr lang="es-ES_tradnl" dirty="0" smtClean="0"/>
              <a:t> </a:t>
            </a:r>
            <a:r>
              <a:rPr lang="es-ES_tradnl" dirty="0" err="1" smtClean="0"/>
              <a:t>start</a:t>
            </a:r>
            <a:r>
              <a:rPr lang="es-ES_tradnl" dirty="0" smtClean="0"/>
              <a:t> a </a:t>
            </a:r>
            <a:r>
              <a:rPr lang="es-ES_tradnl" dirty="0" err="1" smtClean="0"/>
              <a:t>sentence</a:t>
            </a:r>
            <a:r>
              <a:rPr lang="es-ES_tradnl" dirty="0" smtClean="0"/>
              <a:t> </a:t>
            </a:r>
            <a:r>
              <a:rPr lang="es-ES_tradnl" dirty="0" err="1" smtClean="0"/>
              <a:t>with</a:t>
            </a:r>
            <a:r>
              <a:rPr lang="es-ES_tradnl" dirty="0" smtClean="0"/>
              <a:t> </a:t>
            </a:r>
            <a:r>
              <a:rPr lang="es-ES_tradnl" dirty="0" err="1" smtClean="0"/>
              <a:t>sth</a:t>
            </a:r>
            <a:r>
              <a:rPr lang="es-ES_tradnl" dirty="0" smtClean="0"/>
              <a:t> (i.e. a </a:t>
            </a:r>
            <a:r>
              <a:rPr lang="es-ES_tradnl" dirty="0" err="1" smtClean="0"/>
              <a:t>complement</a:t>
            </a:r>
            <a:r>
              <a:rPr lang="es-ES_tradnl" dirty="0" smtClean="0"/>
              <a:t> of “be” </a:t>
            </a:r>
            <a:r>
              <a:rPr lang="es-ES_tradnl" dirty="0" err="1" smtClean="0"/>
              <a:t>or</a:t>
            </a:r>
            <a:r>
              <a:rPr lang="es-ES_tradnl" dirty="0" smtClean="0"/>
              <a:t> </a:t>
            </a:r>
            <a:r>
              <a:rPr lang="es-ES_tradnl" dirty="0" err="1" smtClean="0"/>
              <a:t>an</a:t>
            </a:r>
            <a:r>
              <a:rPr lang="es-ES_tradnl" dirty="0" smtClean="0"/>
              <a:t> adverbial of place </a:t>
            </a:r>
            <a:r>
              <a:rPr lang="es-ES_tradnl" dirty="0" err="1" smtClean="0"/>
              <a:t>or</a:t>
            </a:r>
            <a:r>
              <a:rPr lang="es-ES_tradnl" dirty="0" smtClean="0"/>
              <a:t> </a:t>
            </a:r>
            <a:r>
              <a:rPr lang="es-ES_tradnl" dirty="0" err="1" smtClean="0"/>
              <a:t>direction</a:t>
            </a:r>
            <a:r>
              <a:rPr lang="es-ES_tradnl" dirty="0" smtClean="0"/>
              <a:t>) </a:t>
            </a:r>
            <a:r>
              <a:rPr lang="es-ES_tradnl" dirty="0" err="1" smtClean="0"/>
              <a:t>that</a:t>
            </a:r>
            <a:r>
              <a:rPr lang="es-ES_tradnl" dirty="0" smtClean="0"/>
              <a:t> </a:t>
            </a:r>
            <a:r>
              <a:rPr lang="es-ES_tradnl" dirty="0" err="1" smtClean="0"/>
              <a:t>is</a:t>
            </a:r>
            <a:r>
              <a:rPr lang="es-ES_tradnl" dirty="0" smtClean="0"/>
              <a:t> </a:t>
            </a:r>
            <a:r>
              <a:rPr lang="es-ES_tradnl" dirty="0" err="1" smtClean="0"/>
              <a:t>not</a:t>
            </a:r>
            <a:r>
              <a:rPr lang="es-ES_tradnl" dirty="0" smtClean="0"/>
              <a:t>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subject</a:t>
            </a:r>
            <a:r>
              <a:rPr lang="es-ES_tradnl" dirty="0" smtClean="0"/>
              <a:t>:</a:t>
            </a:r>
          </a:p>
          <a:p>
            <a:pPr>
              <a:buNone/>
            </a:pPr>
            <a:r>
              <a:rPr lang="es-ES_tradnl" b="1" u="sng" dirty="0" smtClean="0">
                <a:solidFill>
                  <a:srgbClr val="660066"/>
                </a:solidFill>
              </a:rPr>
              <a:t>Up</a:t>
            </a:r>
            <a:r>
              <a:rPr lang="es-ES_tradnl" b="1" dirty="0" smtClean="0">
                <a:solidFill>
                  <a:srgbClr val="660066"/>
                </a:solidFill>
              </a:rPr>
              <a:t> </a:t>
            </a:r>
            <a:r>
              <a:rPr lang="es-ES_tradnl" b="1" dirty="0" err="1" smtClean="0">
                <a:solidFill>
                  <a:srgbClr val="660066"/>
                </a:solidFill>
              </a:rPr>
              <a:t>jumped</a:t>
            </a:r>
            <a:r>
              <a:rPr lang="es-ES_tradnl" b="1" dirty="0" smtClean="0">
                <a:solidFill>
                  <a:srgbClr val="660066"/>
                </a:solidFill>
              </a:rPr>
              <a:t> </a:t>
            </a:r>
            <a:r>
              <a:rPr lang="es-ES_tradnl" b="1" dirty="0" err="1" smtClean="0">
                <a:solidFill>
                  <a:srgbClr val="660066"/>
                </a:solidFill>
              </a:rPr>
              <a:t>the</a:t>
            </a:r>
            <a:r>
              <a:rPr lang="es-ES_tradnl" b="1" dirty="0" smtClean="0">
                <a:solidFill>
                  <a:srgbClr val="660066"/>
                </a:solidFill>
              </a:rPr>
              <a:t> cat.</a:t>
            </a:r>
            <a:endParaRPr lang="es-ES_tradnl" dirty="0" smtClean="0"/>
          </a:p>
          <a:p>
            <a:pPr>
              <a:buNone/>
            </a:pPr>
            <a:r>
              <a:rPr lang="es-ES_tradnl" b="1" dirty="0" err="1" smtClean="0"/>
              <a:t>Inversion</a:t>
            </a:r>
            <a:r>
              <a:rPr lang="es-ES_tradnl" dirty="0" smtClean="0"/>
              <a:t>: </a:t>
            </a:r>
            <a:r>
              <a:rPr lang="es-ES_tradnl" dirty="0" err="1" smtClean="0"/>
              <a:t>this</a:t>
            </a:r>
            <a:r>
              <a:rPr lang="es-ES_tradnl" dirty="0" smtClean="0"/>
              <a:t> </a:t>
            </a:r>
            <a:r>
              <a:rPr lang="es-ES_tradnl" dirty="0" err="1" smtClean="0"/>
              <a:t>is</a:t>
            </a:r>
            <a:r>
              <a:rPr lang="es-ES_tradnl" dirty="0" smtClean="0"/>
              <a:t> </a:t>
            </a:r>
            <a:r>
              <a:rPr lang="es-ES_tradnl" dirty="0" err="1" smtClean="0"/>
              <a:t>when</a:t>
            </a:r>
            <a:r>
              <a:rPr lang="es-ES_tradnl" dirty="0" smtClean="0"/>
              <a:t>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word</a:t>
            </a:r>
            <a:r>
              <a:rPr lang="es-ES_tradnl" dirty="0" smtClean="0"/>
              <a:t> </a:t>
            </a:r>
            <a:r>
              <a:rPr lang="es-ES_tradnl" dirty="0" err="1" smtClean="0"/>
              <a:t>order</a:t>
            </a:r>
            <a:r>
              <a:rPr lang="es-ES_tradnl" dirty="0" smtClean="0"/>
              <a:t> in a </a:t>
            </a:r>
            <a:r>
              <a:rPr lang="es-ES_tradnl" dirty="0" err="1" smtClean="0"/>
              <a:t>statement</a:t>
            </a:r>
            <a:r>
              <a:rPr lang="es-ES_tradnl" dirty="0" smtClean="0"/>
              <a:t> </a:t>
            </a:r>
            <a:r>
              <a:rPr lang="es-ES_tradnl" dirty="0" err="1" smtClean="0"/>
              <a:t>is</a:t>
            </a:r>
            <a:r>
              <a:rPr lang="es-ES_tradnl" dirty="0" smtClean="0"/>
              <a:t> </a:t>
            </a:r>
            <a:r>
              <a:rPr lang="es-ES_tradnl" dirty="0" err="1" smtClean="0"/>
              <a:t>not</a:t>
            </a:r>
            <a:r>
              <a:rPr lang="es-ES_tradnl" dirty="0" smtClean="0"/>
              <a:t>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typical</a:t>
            </a:r>
            <a:r>
              <a:rPr lang="es-ES_tradnl" dirty="0" smtClean="0"/>
              <a:t> </a:t>
            </a:r>
            <a:r>
              <a:rPr lang="es-ES_tradnl" dirty="0" err="1" smtClean="0"/>
              <a:t>subject</a:t>
            </a:r>
            <a:r>
              <a:rPr lang="es-ES_tradnl" dirty="0" smtClean="0"/>
              <a:t> + </a:t>
            </a:r>
            <a:r>
              <a:rPr lang="es-ES_tradnl" dirty="0" err="1" smtClean="0"/>
              <a:t>verb</a:t>
            </a:r>
            <a:r>
              <a:rPr lang="es-ES_tradnl" dirty="0" smtClean="0"/>
              <a:t>, </a:t>
            </a:r>
            <a:r>
              <a:rPr lang="es-ES_tradnl" dirty="0" err="1" smtClean="0"/>
              <a:t>but</a:t>
            </a:r>
            <a:r>
              <a:rPr lang="es-ES_tradnl" dirty="0" smtClean="0"/>
              <a:t> </a:t>
            </a:r>
            <a:r>
              <a:rPr lang="es-ES_tradnl" dirty="0" err="1" smtClean="0"/>
              <a:t>auxiliary</a:t>
            </a:r>
            <a:r>
              <a:rPr lang="es-ES_tradnl" dirty="0" smtClean="0"/>
              <a:t> + </a:t>
            </a:r>
            <a:r>
              <a:rPr lang="es-ES_tradnl" dirty="0" err="1" smtClean="0"/>
              <a:t>subject</a:t>
            </a:r>
            <a:r>
              <a:rPr lang="es-ES_tradnl" dirty="0" smtClean="0"/>
              <a:t> + </a:t>
            </a:r>
            <a:r>
              <a:rPr lang="es-ES_tradnl" dirty="0" err="1" smtClean="0"/>
              <a:t>verb</a:t>
            </a:r>
            <a:r>
              <a:rPr lang="es-ES_tradnl" dirty="0" smtClean="0"/>
              <a:t>:</a:t>
            </a:r>
          </a:p>
          <a:p>
            <a:pPr>
              <a:buNone/>
            </a:pPr>
            <a:r>
              <a:rPr lang="es-ES" b="1" dirty="0" err="1" smtClean="0">
                <a:solidFill>
                  <a:srgbClr val="660066"/>
                </a:solidFill>
              </a:rPr>
              <a:t>Never</a:t>
            </a:r>
            <a:r>
              <a:rPr lang="es-ES" b="1" dirty="0" smtClean="0">
                <a:solidFill>
                  <a:srgbClr val="660066"/>
                </a:solidFill>
              </a:rPr>
              <a:t> </a:t>
            </a:r>
            <a:r>
              <a:rPr lang="es-ES" b="1" u="sng" dirty="0" err="1" smtClean="0">
                <a:solidFill>
                  <a:srgbClr val="660066"/>
                </a:solidFill>
              </a:rPr>
              <a:t>did</a:t>
            </a:r>
            <a:r>
              <a:rPr lang="es-ES" b="1" dirty="0" smtClean="0">
                <a:solidFill>
                  <a:srgbClr val="660066"/>
                </a:solidFill>
              </a:rPr>
              <a:t> </a:t>
            </a:r>
            <a:r>
              <a:rPr lang="es-ES" b="1" u="sng" dirty="0" smtClean="0">
                <a:solidFill>
                  <a:srgbClr val="660066"/>
                </a:solidFill>
              </a:rPr>
              <a:t>I</a:t>
            </a:r>
            <a:r>
              <a:rPr lang="es-ES" b="1" dirty="0" smtClean="0">
                <a:solidFill>
                  <a:srgbClr val="660066"/>
                </a:solidFill>
              </a:rPr>
              <a:t> </a:t>
            </a:r>
            <a:r>
              <a:rPr lang="es-ES" b="1" u="sng" dirty="0" smtClean="0">
                <a:solidFill>
                  <a:srgbClr val="660066"/>
                </a:solidFill>
              </a:rPr>
              <a:t>stop</a:t>
            </a:r>
            <a:r>
              <a:rPr lang="es-ES" b="1" dirty="0" smtClean="0">
                <a:solidFill>
                  <a:srgbClr val="660066"/>
                </a:solidFill>
              </a:rPr>
              <a:t> </a:t>
            </a:r>
            <a:r>
              <a:rPr lang="es-ES" b="1" dirty="0" err="1" smtClean="0">
                <a:solidFill>
                  <a:srgbClr val="660066"/>
                </a:solidFill>
              </a:rPr>
              <a:t>loving</a:t>
            </a:r>
            <a:r>
              <a:rPr lang="es-ES" b="1" dirty="0" smtClean="0">
                <a:solidFill>
                  <a:srgbClr val="660066"/>
                </a:solidFill>
              </a:rPr>
              <a:t> </a:t>
            </a:r>
            <a:r>
              <a:rPr lang="es-ES" b="1" dirty="0" err="1" smtClean="0">
                <a:solidFill>
                  <a:srgbClr val="660066"/>
                </a:solidFill>
              </a:rPr>
              <a:t>you</a:t>
            </a:r>
            <a:r>
              <a:rPr lang="es-ES" b="1" dirty="0" smtClean="0">
                <a:solidFill>
                  <a:srgbClr val="660066"/>
                </a:solidFill>
              </a:rPr>
              <a:t>.</a:t>
            </a: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s-ES" b="1" dirty="0" err="1" smtClean="0">
                <a:solidFill>
                  <a:srgbClr val="7030A0"/>
                </a:solidFill>
              </a:rPr>
              <a:t>Fronting</a:t>
            </a:r>
            <a:r>
              <a:rPr lang="es-ES" b="1" dirty="0" smtClean="0">
                <a:solidFill>
                  <a:srgbClr val="7030A0"/>
                </a:solidFill>
              </a:rPr>
              <a:t> and </a:t>
            </a:r>
            <a:r>
              <a:rPr lang="es-ES" b="1" dirty="0" err="1" smtClean="0">
                <a:solidFill>
                  <a:srgbClr val="7030A0"/>
                </a:solidFill>
              </a:rPr>
              <a:t>inversion</a:t>
            </a:r>
            <a:endParaRPr lang="es-ES" b="1" dirty="0">
              <a:solidFill>
                <a:srgbClr val="7030A0"/>
              </a:solidFill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s-ES" b="1" u="sng" dirty="0" smtClean="0"/>
              <a:t>USES</a:t>
            </a:r>
            <a:r>
              <a:rPr lang="es-ES" dirty="0" smtClean="0"/>
              <a:t>: </a:t>
            </a:r>
          </a:p>
          <a:p>
            <a:pPr>
              <a:buNone/>
            </a:pPr>
            <a:r>
              <a:rPr lang="es-ES" dirty="0" err="1" smtClean="0"/>
              <a:t>We</a:t>
            </a:r>
            <a:r>
              <a:rPr lang="es-ES" dirty="0" smtClean="0"/>
              <a:t> use </a:t>
            </a:r>
            <a:r>
              <a:rPr lang="es-ES" dirty="0" err="1" smtClean="0"/>
              <a:t>fronting</a:t>
            </a:r>
            <a:r>
              <a:rPr lang="es-ES" dirty="0" smtClean="0"/>
              <a:t> and </a:t>
            </a:r>
            <a:r>
              <a:rPr lang="es-ES" dirty="0" err="1" smtClean="0"/>
              <a:t>inversion</a:t>
            </a:r>
            <a:r>
              <a:rPr lang="es-ES" dirty="0" smtClean="0"/>
              <a:t>:</a:t>
            </a:r>
          </a:p>
          <a:p>
            <a:pPr marL="514350" indent="-514350">
              <a:buAutoNum type="arabicPeriod"/>
            </a:pPr>
            <a:r>
              <a:rPr lang="es-ES_tradnl" dirty="0" err="1" smtClean="0"/>
              <a:t>Because</a:t>
            </a:r>
            <a:r>
              <a:rPr lang="es-ES_tradnl" dirty="0" smtClean="0"/>
              <a:t> </a:t>
            </a:r>
            <a:r>
              <a:rPr lang="es-ES_tradnl" dirty="0" err="1" smtClean="0"/>
              <a:t>we</a:t>
            </a:r>
            <a:r>
              <a:rPr lang="es-ES_tradnl" dirty="0" smtClean="0"/>
              <a:t> </a:t>
            </a:r>
            <a:r>
              <a:rPr lang="es-ES_tradnl" dirty="0" err="1" smtClean="0"/>
              <a:t>want</a:t>
            </a:r>
            <a:r>
              <a:rPr lang="es-ES_tradnl" dirty="0" smtClean="0"/>
              <a:t> </a:t>
            </a:r>
            <a:r>
              <a:rPr lang="es-ES_tradnl" dirty="0" err="1" smtClean="0"/>
              <a:t>to</a:t>
            </a:r>
            <a:r>
              <a:rPr lang="es-ES_tradnl" dirty="0" smtClean="0"/>
              <a:t> </a:t>
            </a:r>
            <a:r>
              <a:rPr lang="es-ES_tradnl" dirty="0" err="1" smtClean="0"/>
              <a:t>emphasize</a:t>
            </a:r>
            <a:r>
              <a:rPr lang="es-ES_tradnl" dirty="0" smtClean="0"/>
              <a:t> </a:t>
            </a:r>
            <a:r>
              <a:rPr lang="es-ES_tradnl" dirty="0" err="1" smtClean="0"/>
              <a:t>what</a:t>
            </a:r>
            <a:r>
              <a:rPr lang="es-ES_tradnl" dirty="0" smtClean="0"/>
              <a:t> </a:t>
            </a:r>
            <a:r>
              <a:rPr lang="es-ES_tradnl" dirty="0" err="1" smtClean="0"/>
              <a:t>we</a:t>
            </a:r>
            <a:r>
              <a:rPr lang="es-ES_tradnl" dirty="0" smtClean="0"/>
              <a:t> </a:t>
            </a:r>
            <a:r>
              <a:rPr lang="es-ES_tradnl" dirty="0" err="1" smtClean="0"/>
              <a:t>put</a:t>
            </a:r>
            <a:r>
              <a:rPr lang="es-ES_tradnl" dirty="0" smtClean="0"/>
              <a:t> at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beginning</a:t>
            </a:r>
            <a:r>
              <a:rPr lang="es-ES_tradnl" dirty="0" smtClean="0"/>
              <a:t> of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sentence</a:t>
            </a:r>
            <a:endParaRPr lang="es-ES_tradnl" dirty="0" smtClean="0"/>
          </a:p>
          <a:p>
            <a:pPr marL="514350" indent="-514350">
              <a:buAutoNum type="arabicPeriod"/>
            </a:pPr>
            <a:r>
              <a:rPr lang="es-ES_tradnl" dirty="0" smtClean="0"/>
              <a:t>In formal </a:t>
            </a:r>
            <a:r>
              <a:rPr lang="es-ES_tradnl" dirty="0" err="1" smtClean="0"/>
              <a:t>texts</a:t>
            </a:r>
            <a:endParaRPr lang="es-ES" dirty="0" smtClean="0"/>
          </a:p>
          <a:p>
            <a:pPr>
              <a:buNone/>
            </a:pPr>
            <a:endParaRPr lang="es-ES" dirty="0" smtClean="0">
              <a:solidFill>
                <a:srgbClr val="660066"/>
              </a:solidFill>
              <a:sym typeface="Wingdings" pitchFamily="2" charset="2"/>
            </a:endParaRP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3860989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s-ES" b="1" dirty="0" err="1" smtClean="0">
                <a:solidFill>
                  <a:srgbClr val="00B050"/>
                </a:solidFill>
              </a:rPr>
              <a:t>Fronting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s-ES" b="1" u="sng" dirty="0" err="1" smtClean="0"/>
              <a:t>Structure</a:t>
            </a:r>
            <a:r>
              <a:rPr lang="es-ES" dirty="0" smtClean="0"/>
              <a:t>:</a:t>
            </a:r>
          </a:p>
          <a:p>
            <a:pPr>
              <a:buNone/>
            </a:pPr>
            <a:r>
              <a:rPr lang="es-ES" sz="3000" dirty="0" smtClean="0"/>
              <a:t>FRONTED/EMPHASIZED ELEMENT + VERB + SUBJECT:</a:t>
            </a:r>
          </a:p>
          <a:p>
            <a:pPr>
              <a:buNone/>
            </a:pPr>
            <a:r>
              <a:rPr lang="es-ES_tradnl" sz="3000" u="sng" dirty="0" err="1" smtClean="0">
                <a:solidFill>
                  <a:srgbClr val="00B050"/>
                </a:solidFill>
              </a:rPr>
              <a:t>Here</a:t>
            </a:r>
            <a:r>
              <a:rPr lang="es-ES_tradnl" sz="3000" dirty="0" smtClean="0">
                <a:solidFill>
                  <a:srgbClr val="00B050"/>
                </a:solidFill>
              </a:rPr>
              <a:t> </a:t>
            </a:r>
            <a:r>
              <a:rPr lang="es-ES_tradnl" sz="3000" u="sng" dirty="0" smtClean="0">
                <a:solidFill>
                  <a:srgbClr val="00B050"/>
                </a:solidFill>
              </a:rPr>
              <a:t>comes</a:t>
            </a:r>
            <a:r>
              <a:rPr lang="es-ES_tradnl" sz="3000" dirty="0" smtClean="0">
                <a:solidFill>
                  <a:srgbClr val="00B050"/>
                </a:solidFill>
              </a:rPr>
              <a:t> </a:t>
            </a:r>
            <a:r>
              <a:rPr lang="es-ES_tradnl" sz="3000" u="sng" dirty="0" err="1" smtClean="0">
                <a:solidFill>
                  <a:srgbClr val="00B050"/>
                </a:solidFill>
              </a:rPr>
              <a:t>the</a:t>
            </a:r>
            <a:r>
              <a:rPr lang="es-ES_tradnl" sz="3000" u="sng" dirty="0" smtClean="0">
                <a:solidFill>
                  <a:srgbClr val="00B050"/>
                </a:solidFill>
              </a:rPr>
              <a:t> doctor</a:t>
            </a:r>
            <a:r>
              <a:rPr lang="es-ES_tradnl" sz="3000" dirty="0" smtClean="0">
                <a:solidFill>
                  <a:srgbClr val="00B050"/>
                </a:solidFill>
              </a:rPr>
              <a:t>.</a:t>
            </a:r>
            <a:endParaRPr lang="es-ES" sz="3000" dirty="0" smtClean="0">
              <a:solidFill>
                <a:srgbClr val="00B05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s-ES" dirty="0" err="1" smtClean="0">
                <a:solidFill>
                  <a:schemeClr val="tx1"/>
                </a:solidFill>
              </a:rPr>
              <a:t>When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the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subject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is</a:t>
            </a:r>
            <a:r>
              <a:rPr lang="es-ES" dirty="0" smtClean="0">
                <a:solidFill>
                  <a:schemeClr val="tx1"/>
                </a:solidFill>
              </a:rPr>
              <a:t> a </a:t>
            </a:r>
            <a:r>
              <a:rPr lang="es-ES" b="1" dirty="0" smtClean="0">
                <a:solidFill>
                  <a:schemeClr val="tx1"/>
                </a:solidFill>
              </a:rPr>
              <a:t>personal </a:t>
            </a:r>
            <a:r>
              <a:rPr lang="es-ES" b="1" dirty="0" err="1" smtClean="0">
                <a:solidFill>
                  <a:schemeClr val="tx1"/>
                </a:solidFill>
              </a:rPr>
              <a:t>pronoun</a:t>
            </a:r>
            <a:r>
              <a:rPr lang="es-ES" dirty="0" smtClean="0">
                <a:solidFill>
                  <a:schemeClr val="tx1"/>
                </a:solidFill>
              </a:rPr>
              <a:t>, </a:t>
            </a:r>
            <a:r>
              <a:rPr lang="es-ES" dirty="0" err="1" smtClean="0">
                <a:solidFill>
                  <a:schemeClr val="tx1"/>
                </a:solidFill>
              </a:rPr>
              <a:t>we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keep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the</a:t>
            </a:r>
            <a:r>
              <a:rPr lang="es-ES" dirty="0" smtClean="0">
                <a:solidFill>
                  <a:schemeClr val="tx1"/>
                </a:solidFill>
              </a:rPr>
              <a:t> usual </a:t>
            </a:r>
            <a:r>
              <a:rPr lang="es-ES" dirty="0" err="1" smtClean="0">
                <a:solidFill>
                  <a:schemeClr val="tx1"/>
                </a:solidFill>
              </a:rPr>
              <a:t>word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order</a:t>
            </a:r>
            <a:r>
              <a:rPr lang="es-ES" dirty="0">
                <a:solidFill>
                  <a:schemeClr val="tx1"/>
                </a:solidFill>
              </a:rPr>
              <a:t> </a:t>
            </a:r>
            <a:r>
              <a:rPr lang="es-ES" dirty="0" smtClean="0">
                <a:solidFill>
                  <a:schemeClr val="tx1"/>
                </a:solidFill>
              </a:rPr>
              <a:t>(</a:t>
            </a:r>
            <a:r>
              <a:rPr lang="es-ES" dirty="0" err="1" smtClean="0">
                <a:solidFill>
                  <a:schemeClr val="tx1"/>
                </a:solidFill>
              </a:rPr>
              <a:t>fronted</a:t>
            </a:r>
            <a:r>
              <a:rPr lang="es-ES" dirty="0" smtClean="0">
                <a:solidFill>
                  <a:schemeClr val="tx1"/>
                </a:solidFill>
              </a:rPr>
              <a:t> + </a:t>
            </a:r>
            <a:r>
              <a:rPr lang="es-ES" dirty="0" err="1" smtClean="0">
                <a:solidFill>
                  <a:schemeClr val="tx1"/>
                </a:solidFill>
              </a:rPr>
              <a:t>subject</a:t>
            </a:r>
            <a:r>
              <a:rPr lang="es-ES" dirty="0" smtClean="0">
                <a:solidFill>
                  <a:schemeClr val="tx1"/>
                </a:solidFill>
              </a:rPr>
              <a:t>+ </a:t>
            </a:r>
            <a:r>
              <a:rPr lang="es-ES" dirty="0" err="1" smtClean="0">
                <a:solidFill>
                  <a:schemeClr val="tx1"/>
                </a:solidFill>
              </a:rPr>
              <a:t>verb</a:t>
            </a:r>
            <a:r>
              <a:rPr lang="es-ES" dirty="0" smtClean="0">
                <a:solidFill>
                  <a:schemeClr val="tx1"/>
                </a:solidFill>
              </a:rPr>
              <a:t>):</a:t>
            </a:r>
          </a:p>
          <a:p>
            <a:pPr>
              <a:buNone/>
            </a:pPr>
            <a:r>
              <a:rPr lang="es-ES" dirty="0" err="1">
                <a:solidFill>
                  <a:srgbClr val="00B050"/>
                </a:solidFill>
                <a:sym typeface="Wingdings" pitchFamily="2" charset="2"/>
              </a:rPr>
              <a:t>H</a:t>
            </a:r>
            <a:r>
              <a:rPr lang="es-ES" dirty="0" err="1" smtClean="0">
                <a:solidFill>
                  <a:srgbClr val="00B050"/>
                </a:solidFill>
                <a:sym typeface="Wingdings" pitchFamily="2" charset="2"/>
              </a:rPr>
              <a:t>ere</a:t>
            </a:r>
            <a:r>
              <a:rPr lang="es-ES" dirty="0" smtClean="0">
                <a:solidFill>
                  <a:srgbClr val="00B050"/>
                </a:solidFill>
                <a:sym typeface="Wingdings" pitchFamily="2" charset="2"/>
              </a:rPr>
              <a:t> </a:t>
            </a:r>
            <a:r>
              <a:rPr lang="es-ES" b="1" dirty="0" smtClean="0">
                <a:solidFill>
                  <a:srgbClr val="00B050"/>
                </a:solidFill>
                <a:sym typeface="Wingdings" pitchFamily="2" charset="2"/>
              </a:rPr>
              <a:t>he</a:t>
            </a:r>
            <a:r>
              <a:rPr lang="es-ES" dirty="0" smtClean="0">
                <a:solidFill>
                  <a:srgbClr val="00B050"/>
                </a:solidFill>
                <a:sym typeface="Wingdings" pitchFamily="2" charset="2"/>
              </a:rPr>
              <a:t> comes</a:t>
            </a:r>
            <a:r>
              <a:rPr lang="es-ES" dirty="0" smtClean="0">
                <a:solidFill>
                  <a:srgbClr val="00B050"/>
                </a:solidFill>
              </a:rPr>
              <a:t>. (</a:t>
            </a:r>
            <a:r>
              <a:rPr lang="es-ES" dirty="0" err="1">
                <a:solidFill>
                  <a:srgbClr val="00B050"/>
                </a:solidFill>
              </a:rPr>
              <a:t>N</a:t>
            </a:r>
            <a:r>
              <a:rPr lang="es-ES" dirty="0" err="1" smtClean="0">
                <a:solidFill>
                  <a:srgbClr val="00B050"/>
                </a:solidFill>
              </a:rPr>
              <a:t>ot</a:t>
            </a:r>
            <a:r>
              <a:rPr lang="es-ES" dirty="0" smtClean="0">
                <a:solidFill>
                  <a:srgbClr val="00B050"/>
                </a:solidFill>
              </a:rPr>
              <a:t>: </a:t>
            </a:r>
            <a:r>
              <a:rPr lang="es-ES" strike="sngStrike" dirty="0" err="1" smtClean="0">
                <a:solidFill>
                  <a:srgbClr val="00B050"/>
                </a:solidFill>
              </a:rPr>
              <a:t>Here</a:t>
            </a:r>
            <a:r>
              <a:rPr lang="es-ES" strike="sngStrike" dirty="0" smtClean="0">
                <a:solidFill>
                  <a:srgbClr val="00B050"/>
                </a:solidFill>
              </a:rPr>
              <a:t> comes he</a:t>
            </a:r>
            <a:r>
              <a:rPr lang="es-ES" dirty="0" smtClean="0">
                <a:solidFill>
                  <a:srgbClr val="00B050"/>
                </a:solidFill>
              </a:rPr>
              <a:t>).</a:t>
            </a:r>
          </a:p>
          <a:p>
            <a:pPr>
              <a:buFont typeface="Wingdings" pitchFamily="2" charset="2"/>
              <a:buChar char="§"/>
            </a:pPr>
            <a:r>
              <a:rPr lang="es-ES" dirty="0" err="1" smtClean="0"/>
              <a:t>We</a:t>
            </a:r>
            <a:r>
              <a:rPr lang="es-ES" dirty="0" smtClean="0"/>
              <a:t> </a:t>
            </a:r>
            <a:r>
              <a:rPr lang="es-ES" dirty="0" err="1" smtClean="0"/>
              <a:t>don’t</a:t>
            </a:r>
            <a:r>
              <a:rPr lang="es-ES" dirty="0" smtClean="0"/>
              <a:t> use “DO”:</a:t>
            </a:r>
          </a:p>
          <a:p>
            <a:pPr>
              <a:buNone/>
            </a:pPr>
            <a:r>
              <a:rPr lang="es-ES" dirty="0" err="1" smtClean="0">
                <a:solidFill>
                  <a:srgbClr val="00B050"/>
                </a:solidFill>
              </a:rPr>
              <a:t>The</a:t>
            </a:r>
            <a:r>
              <a:rPr lang="es-ES" dirty="0" smtClean="0">
                <a:solidFill>
                  <a:srgbClr val="00B050"/>
                </a:solidFill>
              </a:rPr>
              <a:t> </a:t>
            </a:r>
            <a:r>
              <a:rPr lang="es-ES" dirty="0" err="1" smtClean="0">
                <a:solidFill>
                  <a:srgbClr val="00B050"/>
                </a:solidFill>
              </a:rPr>
              <a:t>cat</a:t>
            </a:r>
            <a:r>
              <a:rPr lang="es-ES" dirty="0" smtClean="0">
                <a:solidFill>
                  <a:srgbClr val="00B050"/>
                </a:solidFill>
              </a:rPr>
              <a:t> </a:t>
            </a:r>
            <a:r>
              <a:rPr lang="es-ES" dirty="0" err="1" smtClean="0">
                <a:solidFill>
                  <a:srgbClr val="00B050"/>
                </a:solidFill>
              </a:rPr>
              <a:t>jumped</a:t>
            </a:r>
            <a:r>
              <a:rPr lang="es-ES" dirty="0" smtClean="0">
                <a:solidFill>
                  <a:srgbClr val="00B050"/>
                </a:solidFill>
              </a:rPr>
              <a:t> up. –&gt;</a:t>
            </a:r>
          </a:p>
          <a:p>
            <a:pPr>
              <a:buNone/>
            </a:pPr>
            <a:r>
              <a:rPr lang="es-ES" dirty="0" smtClean="0">
                <a:solidFill>
                  <a:srgbClr val="00B050"/>
                </a:solidFill>
              </a:rPr>
              <a:t> </a:t>
            </a:r>
            <a:r>
              <a:rPr lang="es-ES" strike="sngStrike" dirty="0" smtClean="0">
                <a:solidFill>
                  <a:srgbClr val="00B050"/>
                </a:solidFill>
              </a:rPr>
              <a:t>Up </a:t>
            </a:r>
            <a:r>
              <a:rPr lang="es-ES" b="1" u="sng" strike="sngStrike" dirty="0" err="1" smtClean="0">
                <a:solidFill>
                  <a:srgbClr val="00B050"/>
                </a:solidFill>
              </a:rPr>
              <a:t>did</a:t>
            </a:r>
            <a:r>
              <a:rPr lang="es-ES" strike="sngStrike" dirty="0" smtClean="0">
                <a:solidFill>
                  <a:srgbClr val="00B050"/>
                </a:solidFill>
              </a:rPr>
              <a:t> </a:t>
            </a:r>
            <a:r>
              <a:rPr lang="es-ES" strike="sngStrike" dirty="0" err="1" smtClean="0">
                <a:solidFill>
                  <a:srgbClr val="00B050"/>
                </a:solidFill>
              </a:rPr>
              <a:t>jump</a:t>
            </a:r>
            <a:r>
              <a:rPr lang="es-ES" strike="sngStrike" dirty="0" smtClean="0">
                <a:solidFill>
                  <a:srgbClr val="00B050"/>
                </a:solidFill>
              </a:rPr>
              <a:t> </a:t>
            </a:r>
            <a:r>
              <a:rPr lang="es-ES" strike="sngStrike" dirty="0" err="1" smtClean="0">
                <a:solidFill>
                  <a:srgbClr val="00B050"/>
                </a:solidFill>
              </a:rPr>
              <a:t>the</a:t>
            </a:r>
            <a:r>
              <a:rPr lang="es-ES" strike="sngStrike" dirty="0" smtClean="0">
                <a:solidFill>
                  <a:srgbClr val="00B050"/>
                </a:solidFill>
              </a:rPr>
              <a:t> </a:t>
            </a:r>
            <a:r>
              <a:rPr lang="es-ES" strike="sngStrike" dirty="0" err="1" smtClean="0">
                <a:solidFill>
                  <a:srgbClr val="00B050"/>
                </a:solidFill>
              </a:rPr>
              <a:t>cat</a:t>
            </a:r>
            <a:r>
              <a:rPr lang="es-ES" strike="sngStrike" dirty="0" smtClean="0">
                <a:solidFill>
                  <a:srgbClr val="00B050"/>
                </a:solidFill>
              </a:rPr>
              <a:t> </a:t>
            </a:r>
            <a:r>
              <a:rPr lang="es-ES" dirty="0" smtClean="0">
                <a:solidFill>
                  <a:srgbClr val="00B050"/>
                </a:solidFill>
                <a:sym typeface="Wingdings" pitchFamily="2" charset="2"/>
              </a:rPr>
              <a:t> </a:t>
            </a:r>
            <a:r>
              <a:rPr lang="es-ES" b="1" dirty="0" smtClean="0">
                <a:solidFill>
                  <a:srgbClr val="00B050"/>
                </a:solidFill>
                <a:sym typeface="Wingdings" pitchFamily="2" charset="2"/>
              </a:rPr>
              <a:t>Up</a:t>
            </a:r>
            <a:r>
              <a:rPr lang="es-ES" dirty="0" smtClean="0">
                <a:solidFill>
                  <a:srgbClr val="00B050"/>
                </a:solidFill>
                <a:sym typeface="Wingdings" pitchFamily="2" charset="2"/>
              </a:rPr>
              <a:t> </a:t>
            </a:r>
            <a:r>
              <a:rPr lang="es-ES" dirty="0" err="1" smtClean="0">
                <a:solidFill>
                  <a:srgbClr val="00B050"/>
                </a:solidFill>
                <a:sym typeface="Wingdings" pitchFamily="2" charset="2"/>
              </a:rPr>
              <a:t>jumped</a:t>
            </a:r>
            <a:r>
              <a:rPr lang="es-ES" dirty="0" smtClean="0">
                <a:solidFill>
                  <a:srgbClr val="00B050"/>
                </a:solidFill>
                <a:sym typeface="Wingdings" pitchFamily="2" charset="2"/>
              </a:rPr>
              <a:t> </a:t>
            </a:r>
            <a:r>
              <a:rPr lang="es-ES" dirty="0" err="1" smtClean="0">
                <a:solidFill>
                  <a:srgbClr val="00B050"/>
                </a:solidFill>
                <a:sym typeface="Wingdings" pitchFamily="2" charset="2"/>
              </a:rPr>
              <a:t>the</a:t>
            </a:r>
            <a:r>
              <a:rPr lang="es-ES" dirty="0" smtClean="0">
                <a:solidFill>
                  <a:srgbClr val="00B050"/>
                </a:solidFill>
                <a:sym typeface="Wingdings" pitchFamily="2" charset="2"/>
              </a:rPr>
              <a:t> cat</a:t>
            </a:r>
            <a:r>
              <a:rPr lang="es-ES" dirty="0" smtClean="0">
                <a:solidFill>
                  <a:srgbClr val="00B050"/>
                </a:solidFill>
              </a:rPr>
              <a:t>.</a:t>
            </a:r>
          </a:p>
          <a:p>
            <a:pPr>
              <a:buNone/>
            </a:pPr>
            <a:endParaRPr lang="es-E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s-ES" b="1" dirty="0" err="1" smtClean="0">
                <a:solidFill>
                  <a:srgbClr val="00B050"/>
                </a:solidFill>
              </a:rPr>
              <a:t>Fronting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s-ES" b="1" u="sng" dirty="0" smtClean="0"/>
              <a:t>Uses</a:t>
            </a:r>
            <a:r>
              <a:rPr lang="es-ES" dirty="0" smtClean="0"/>
              <a:t>:</a:t>
            </a:r>
          </a:p>
          <a:p>
            <a:pPr>
              <a:buNone/>
            </a:pPr>
            <a:r>
              <a:rPr lang="es-ES" sz="2600" dirty="0" err="1" smtClean="0"/>
              <a:t>We</a:t>
            </a:r>
            <a:r>
              <a:rPr lang="es-ES" sz="2600" dirty="0" smtClean="0"/>
              <a:t> </a:t>
            </a:r>
            <a:r>
              <a:rPr lang="es-ES" sz="2600" dirty="0" err="1" smtClean="0"/>
              <a:t>find</a:t>
            </a:r>
            <a:r>
              <a:rPr lang="es-ES" sz="2600" dirty="0" smtClean="0"/>
              <a:t> </a:t>
            </a:r>
            <a:r>
              <a:rPr lang="es-ES" sz="2600" dirty="0" err="1" smtClean="0"/>
              <a:t>the</a:t>
            </a:r>
            <a:r>
              <a:rPr lang="es-ES" sz="2600" dirty="0" smtClean="0"/>
              <a:t> </a:t>
            </a:r>
            <a:r>
              <a:rPr lang="es-ES" sz="2600" dirty="0" err="1" smtClean="0"/>
              <a:t>word</a:t>
            </a:r>
            <a:r>
              <a:rPr lang="es-ES" sz="2600" dirty="0" smtClean="0"/>
              <a:t> </a:t>
            </a:r>
            <a:r>
              <a:rPr lang="es-ES" sz="2600" dirty="0" err="1" smtClean="0"/>
              <a:t>order</a:t>
            </a:r>
            <a:r>
              <a:rPr lang="es-ES" sz="2600" dirty="0" smtClean="0"/>
              <a:t> FRONTED ELEMENT + VERB + SUBJECT:</a:t>
            </a:r>
          </a:p>
          <a:p>
            <a:pPr>
              <a:buFont typeface="Wingdings" pitchFamily="2" charset="2"/>
              <a:buChar char="§"/>
            </a:pPr>
            <a:r>
              <a:rPr lang="es-ES" sz="2300" dirty="0" err="1" smtClean="0">
                <a:solidFill>
                  <a:schemeClr val="tx1"/>
                </a:solidFill>
              </a:rPr>
              <a:t>When</a:t>
            </a:r>
            <a:r>
              <a:rPr lang="es-ES" sz="2300" dirty="0" smtClean="0">
                <a:solidFill>
                  <a:schemeClr val="tx1"/>
                </a:solidFill>
              </a:rPr>
              <a:t> </a:t>
            </a:r>
            <a:r>
              <a:rPr lang="es-ES" sz="2300" dirty="0" err="1" smtClean="0">
                <a:solidFill>
                  <a:schemeClr val="tx1"/>
                </a:solidFill>
              </a:rPr>
              <a:t>the</a:t>
            </a:r>
            <a:r>
              <a:rPr lang="es-ES" sz="2300" dirty="0" smtClean="0">
                <a:solidFill>
                  <a:schemeClr val="tx1"/>
                </a:solidFill>
              </a:rPr>
              <a:t> </a:t>
            </a:r>
            <a:r>
              <a:rPr lang="es-ES" sz="2300" dirty="0" err="1" smtClean="0">
                <a:solidFill>
                  <a:schemeClr val="tx1"/>
                </a:solidFill>
              </a:rPr>
              <a:t>complement</a:t>
            </a:r>
            <a:r>
              <a:rPr lang="es-ES" sz="2300" dirty="0" smtClean="0">
                <a:solidFill>
                  <a:schemeClr val="tx1"/>
                </a:solidFill>
              </a:rPr>
              <a:t> of “be” </a:t>
            </a:r>
            <a:r>
              <a:rPr lang="es-ES" sz="2300" dirty="0" err="1" smtClean="0">
                <a:solidFill>
                  <a:schemeClr val="tx1"/>
                </a:solidFill>
              </a:rPr>
              <a:t>is</a:t>
            </a:r>
            <a:r>
              <a:rPr lang="es-ES" sz="2300" dirty="0" smtClean="0">
                <a:solidFill>
                  <a:schemeClr val="tx1"/>
                </a:solidFill>
              </a:rPr>
              <a:t> </a:t>
            </a:r>
            <a:r>
              <a:rPr lang="es-ES" sz="2300" dirty="0" err="1" smtClean="0">
                <a:solidFill>
                  <a:schemeClr val="tx1"/>
                </a:solidFill>
              </a:rPr>
              <a:t>fronted</a:t>
            </a:r>
            <a:r>
              <a:rPr lang="es-ES" sz="2300" dirty="0" smtClean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s-ES" sz="2300" dirty="0" err="1" smtClean="0">
                <a:solidFill>
                  <a:srgbClr val="00B050"/>
                </a:solidFill>
              </a:rPr>
              <a:t>His</a:t>
            </a:r>
            <a:r>
              <a:rPr lang="es-ES" sz="2300" dirty="0" smtClean="0">
                <a:solidFill>
                  <a:srgbClr val="00B050"/>
                </a:solidFill>
              </a:rPr>
              <a:t> </a:t>
            </a:r>
            <a:r>
              <a:rPr lang="es-ES" sz="2300" dirty="0" err="1" smtClean="0">
                <a:solidFill>
                  <a:srgbClr val="00B050"/>
                </a:solidFill>
              </a:rPr>
              <a:t>speciality</a:t>
            </a:r>
            <a:r>
              <a:rPr lang="es-ES" sz="2300" dirty="0" smtClean="0">
                <a:solidFill>
                  <a:srgbClr val="00B050"/>
                </a:solidFill>
              </a:rPr>
              <a:t> </a:t>
            </a:r>
            <a:r>
              <a:rPr lang="es-ES" sz="2300" dirty="0" err="1" smtClean="0">
                <a:solidFill>
                  <a:srgbClr val="00B050"/>
                </a:solidFill>
              </a:rPr>
              <a:t>is</a:t>
            </a:r>
            <a:r>
              <a:rPr lang="es-ES" sz="2300" dirty="0" smtClean="0">
                <a:solidFill>
                  <a:srgbClr val="00B050"/>
                </a:solidFill>
              </a:rPr>
              <a:t> </a:t>
            </a:r>
            <a:r>
              <a:rPr lang="es-ES" sz="2300" dirty="0" err="1">
                <a:solidFill>
                  <a:srgbClr val="00B050"/>
                </a:solidFill>
              </a:rPr>
              <a:t>A</a:t>
            </a:r>
            <a:r>
              <a:rPr lang="es-ES" sz="2300" dirty="0" err="1" smtClean="0">
                <a:solidFill>
                  <a:srgbClr val="00B050"/>
                </a:solidFill>
              </a:rPr>
              <a:t>ndalucian</a:t>
            </a:r>
            <a:r>
              <a:rPr lang="es-ES" sz="2300" dirty="0" smtClean="0">
                <a:solidFill>
                  <a:srgbClr val="00B050"/>
                </a:solidFill>
              </a:rPr>
              <a:t> </a:t>
            </a:r>
            <a:r>
              <a:rPr lang="es-ES" sz="2300" dirty="0" err="1" smtClean="0">
                <a:solidFill>
                  <a:srgbClr val="00B050"/>
                </a:solidFill>
              </a:rPr>
              <a:t>gastronomy</a:t>
            </a:r>
            <a:r>
              <a:rPr lang="es-ES" sz="2300" dirty="0" smtClean="0">
                <a:solidFill>
                  <a:srgbClr val="00B050"/>
                </a:solidFill>
              </a:rPr>
              <a:t>. </a:t>
            </a:r>
            <a:r>
              <a:rPr lang="es-ES" sz="2300" dirty="0" smtClean="0">
                <a:solidFill>
                  <a:srgbClr val="00B050"/>
                </a:solidFill>
                <a:sym typeface="Wingdings" pitchFamily="2" charset="2"/>
              </a:rPr>
              <a:t> </a:t>
            </a:r>
          </a:p>
          <a:p>
            <a:pPr marL="0" indent="0">
              <a:buNone/>
            </a:pPr>
            <a:r>
              <a:rPr lang="es-ES" sz="2300" b="1" u="sng" dirty="0" err="1" smtClean="0">
                <a:solidFill>
                  <a:srgbClr val="00B050"/>
                </a:solidFill>
                <a:sym typeface="Wingdings" pitchFamily="2" charset="2"/>
              </a:rPr>
              <a:t>Andalucian</a:t>
            </a:r>
            <a:r>
              <a:rPr lang="es-ES" sz="2300" b="1" u="sng" dirty="0" smtClean="0">
                <a:solidFill>
                  <a:srgbClr val="00B050"/>
                </a:solidFill>
                <a:sym typeface="Wingdings" pitchFamily="2" charset="2"/>
              </a:rPr>
              <a:t> </a:t>
            </a:r>
            <a:r>
              <a:rPr lang="es-ES" sz="2300" b="1" u="sng" dirty="0" err="1" smtClean="0">
                <a:solidFill>
                  <a:srgbClr val="00B050"/>
                </a:solidFill>
                <a:sym typeface="Wingdings" pitchFamily="2" charset="2"/>
              </a:rPr>
              <a:t>gastronomy</a:t>
            </a:r>
            <a:r>
              <a:rPr lang="es-ES" sz="2300" dirty="0" smtClean="0">
                <a:solidFill>
                  <a:srgbClr val="00B050"/>
                </a:solidFill>
                <a:sym typeface="Wingdings" pitchFamily="2" charset="2"/>
              </a:rPr>
              <a:t> </a:t>
            </a:r>
            <a:r>
              <a:rPr lang="es-ES" sz="2300" dirty="0" err="1" smtClean="0">
                <a:solidFill>
                  <a:srgbClr val="00B050"/>
                </a:solidFill>
                <a:sym typeface="Wingdings" pitchFamily="2" charset="2"/>
              </a:rPr>
              <a:t>is</a:t>
            </a:r>
            <a:r>
              <a:rPr lang="es-ES" sz="2300" dirty="0" smtClean="0">
                <a:solidFill>
                  <a:srgbClr val="00B050"/>
                </a:solidFill>
                <a:sym typeface="Wingdings" pitchFamily="2" charset="2"/>
              </a:rPr>
              <a:t> </a:t>
            </a:r>
            <a:r>
              <a:rPr lang="es-ES" sz="2300" dirty="0" err="1" smtClean="0">
                <a:solidFill>
                  <a:srgbClr val="00B050"/>
                </a:solidFill>
                <a:sym typeface="Wingdings" pitchFamily="2" charset="2"/>
              </a:rPr>
              <a:t>his</a:t>
            </a:r>
            <a:r>
              <a:rPr lang="es-ES" sz="2300" dirty="0" smtClean="0">
                <a:solidFill>
                  <a:srgbClr val="00B050"/>
                </a:solidFill>
                <a:sym typeface="Wingdings" pitchFamily="2" charset="2"/>
              </a:rPr>
              <a:t> </a:t>
            </a:r>
            <a:r>
              <a:rPr lang="es-ES" sz="2300" dirty="0" err="1" smtClean="0">
                <a:solidFill>
                  <a:srgbClr val="00B050"/>
                </a:solidFill>
                <a:sym typeface="Wingdings" pitchFamily="2" charset="2"/>
              </a:rPr>
              <a:t>speciality</a:t>
            </a:r>
            <a:r>
              <a:rPr lang="es-ES" sz="2300" dirty="0" smtClean="0">
                <a:solidFill>
                  <a:srgbClr val="00B050"/>
                </a:solidFill>
              </a:rPr>
              <a:t>.</a:t>
            </a:r>
          </a:p>
          <a:p>
            <a:pPr marL="0" indent="0">
              <a:buNone/>
            </a:pPr>
            <a:r>
              <a:rPr lang="es-ES_tradnl" sz="2300" dirty="0" smtClean="0">
                <a:solidFill>
                  <a:srgbClr val="00B050"/>
                </a:solidFill>
              </a:rPr>
              <a:t>A </a:t>
            </a:r>
            <a:r>
              <a:rPr lang="es-ES_tradnl" sz="2300" dirty="0" err="1" smtClean="0">
                <a:solidFill>
                  <a:srgbClr val="00B050"/>
                </a:solidFill>
              </a:rPr>
              <a:t>beach</a:t>
            </a:r>
            <a:r>
              <a:rPr lang="es-ES_tradnl" sz="2300" dirty="0" smtClean="0">
                <a:solidFill>
                  <a:srgbClr val="00B050"/>
                </a:solidFill>
              </a:rPr>
              <a:t> </a:t>
            </a:r>
            <a:r>
              <a:rPr lang="es-ES_tradnl" sz="2300" dirty="0" err="1" smtClean="0">
                <a:solidFill>
                  <a:srgbClr val="00B050"/>
                </a:solidFill>
              </a:rPr>
              <a:t>hut</a:t>
            </a:r>
            <a:r>
              <a:rPr lang="es-ES_tradnl" sz="2300" dirty="0" smtClean="0">
                <a:solidFill>
                  <a:srgbClr val="00B050"/>
                </a:solidFill>
              </a:rPr>
              <a:t> </a:t>
            </a:r>
            <a:r>
              <a:rPr lang="es-ES_tradnl" sz="2300" dirty="0" err="1" smtClean="0">
                <a:solidFill>
                  <a:srgbClr val="00B050"/>
                </a:solidFill>
              </a:rPr>
              <a:t>is</a:t>
            </a:r>
            <a:r>
              <a:rPr lang="es-ES_tradnl" sz="2300" dirty="0" smtClean="0">
                <a:solidFill>
                  <a:srgbClr val="00B050"/>
                </a:solidFill>
              </a:rPr>
              <a:t> standing </a:t>
            </a:r>
            <a:r>
              <a:rPr lang="es-ES_tradnl" sz="2300" dirty="0" err="1" smtClean="0">
                <a:solidFill>
                  <a:srgbClr val="00B050"/>
                </a:solidFill>
              </a:rPr>
              <a:t>on</a:t>
            </a:r>
            <a:r>
              <a:rPr lang="es-ES_tradnl" sz="2300" dirty="0" smtClean="0">
                <a:solidFill>
                  <a:srgbClr val="00B050"/>
                </a:solidFill>
              </a:rPr>
              <a:t> </a:t>
            </a:r>
            <a:r>
              <a:rPr lang="es-ES_tradnl" sz="2300" dirty="0" err="1" smtClean="0">
                <a:solidFill>
                  <a:srgbClr val="00B050"/>
                </a:solidFill>
              </a:rPr>
              <a:t>the</a:t>
            </a:r>
            <a:r>
              <a:rPr lang="es-ES_tradnl" sz="2300" dirty="0" smtClean="0">
                <a:solidFill>
                  <a:srgbClr val="00B050"/>
                </a:solidFill>
              </a:rPr>
              <a:t> </a:t>
            </a:r>
            <a:r>
              <a:rPr lang="es-ES_tradnl" sz="2300" dirty="0" err="1" smtClean="0">
                <a:solidFill>
                  <a:srgbClr val="00B050"/>
                </a:solidFill>
              </a:rPr>
              <a:t>sand</a:t>
            </a:r>
            <a:r>
              <a:rPr lang="es-ES_tradnl" sz="2300" dirty="0" smtClean="0">
                <a:solidFill>
                  <a:srgbClr val="00B050"/>
                </a:solidFill>
              </a:rPr>
              <a:t>. </a:t>
            </a:r>
            <a:r>
              <a:rPr lang="es-ES_tradnl" sz="2300" dirty="0" smtClean="0">
                <a:solidFill>
                  <a:srgbClr val="00B050"/>
                </a:solidFill>
                <a:sym typeface="Wingdings" pitchFamily="2" charset="2"/>
              </a:rPr>
              <a:t></a:t>
            </a:r>
          </a:p>
          <a:p>
            <a:pPr marL="0" indent="0">
              <a:buNone/>
            </a:pPr>
            <a:r>
              <a:rPr lang="es-ES_tradnl" sz="2300" b="1" u="sng" dirty="0" smtClean="0">
                <a:solidFill>
                  <a:srgbClr val="00B050"/>
                </a:solidFill>
                <a:sym typeface="Wingdings" pitchFamily="2" charset="2"/>
              </a:rPr>
              <a:t>Standing </a:t>
            </a:r>
            <a:r>
              <a:rPr lang="es-ES_tradnl" sz="2300" b="1" u="sng" dirty="0" err="1" smtClean="0">
                <a:solidFill>
                  <a:srgbClr val="00B050"/>
                </a:solidFill>
                <a:sym typeface="Wingdings" pitchFamily="2" charset="2"/>
              </a:rPr>
              <a:t>on</a:t>
            </a:r>
            <a:r>
              <a:rPr lang="es-ES_tradnl" sz="2300" b="1" u="sng" dirty="0" smtClean="0">
                <a:solidFill>
                  <a:srgbClr val="00B050"/>
                </a:solidFill>
                <a:sym typeface="Wingdings" pitchFamily="2" charset="2"/>
              </a:rPr>
              <a:t> </a:t>
            </a:r>
            <a:r>
              <a:rPr lang="es-ES_tradnl" sz="2300" b="1" u="sng" dirty="0" err="1" smtClean="0">
                <a:solidFill>
                  <a:srgbClr val="00B050"/>
                </a:solidFill>
                <a:sym typeface="Wingdings" pitchFamily="2" charset="2"/>
              </a:rPr>
              <a:t>the</a:t>
            </a:r>
            <a:r>
              <a:rPr lang="es-ES_tradnl" sz="2300" b="1" u="sng" dirty="0" smtClean="0">
                <a:solidFill>
                  <a:srgbClr val="00B050"/>
                </a:solidFill>
                <a:sym typeface="Wingdings" pitchFamily="2" charset="2"/>
              </a:rPr>
              <a:t> </a:t>
            </a:r>
            <a:r>
              <a:rPr lang="es-ES_tradnl" sz="2300" b="1" u="sng" dirty="0" err="1" smtClean="0">
                <a:solidFill>
                  <a:srgbClr val="00B050"/>
                </a:solidFill>
                <a:sym typeface="Wingdings" pitchFamily="2" charset="2"/>
              </a:rPr>
              <a:t>sand</a:t>
            </a:r>
            <a:r>
              <a:rPr lang="es-ES_tradnl" sz="2300" b="1" dirty="0" smtClean="0">
                <a:solidFill>
                  <a:srgbClr val="00B050"/>
                </a:solidFill>
                <a:sym typeface="Wingdings" pitchFamily="2" charset="2"/>
              </a:rPr>
              <a:t> </a:t>
            </a:r>
            <a:r>
              <a:rPr lang="es-ES_tradnl" sz="2300" dirty="0" err="1" smtClean="0">
                <a:solidFill>
                  <a:srgbClr val="00B050"/>
                </a:solidFill>
                <a:sym typeface="Wingdings" pitchFamily="2" charset="2"/>
              </a:rPr>
              <a:t>is</a:t>
            </a:r>
            <a:r>
              <a:rPr lang="es-ES_tradnl" sz="2300" dirty="0" smtClean="0">
                <a:solidFill>
                  <a:srgbClr val="00B050"/>
                </a:solidFill>
                <a:sym typeface="Wingdings" pitchFamily="2" charset="2"/>
              </a:rPr>
              <a:t> a </a:t>
            </a:r>
            <a:r>
              <a:rPr lang="es-ES_tradnl" sz="2300" dirty="0" err="1" smtClean="0">
                <a:solidFill>
                  <a:srgbClr val="00B050"/>
                </a:solidFill>
                <a:sym typeface="Wingdings" pitchFamily="2" charset="2"/>
              </a:rPr>
              <a:t>beach</a:t>
            </a:r>
            <a:r>
              <a:rPr lang="es-ES_tradnl" sz="2300" dirty="0" smtClean="0">
                <a:solidFill>
                  <a:srgbClr val="00B050"/>
                </a:solidFill>
                <a:sym typeface="Wingdings" pitchFamily="2" charset="2"/>
              </a:rPr>
              <a:t> </a:t>
            </a:r>
            <a:r>
              <a:rPr lang="es-ES_tradnl" sz="2300" dirty="0" err="1" smtClean="0">
                <a:solidFill>
                  <a:srgbClr val="00B050"/>
                </a:solidFill>
                <a:sym typeface="Wingdings" pitchFamily="2" charset="2"/>
              </a:rPr>
              <a:t>hut</a:t>
            </a:r>
            <a:r>
              <a:rPr lang="es-ES_tradnl" sz="2300" dirty="0" smtClean="0">
                <a:solidFill>
                  <a:srgbClr val="00B050"/>
                </a:solidFill>
                <a:sym typeface="Wingdings" pitchFamily="2" charset="2"/>
              </a:rPr>
              <a:t>.</a:t>
            </a:r>
            <a:endParaRPr lang="es-ES" sz="2300" dirty="0" smtClean="0">
              <a:solidFill>
                <a:srgbClr val="00B05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s-ES" sz="2300" dirty="0" err="1" smtClean="0"/>
              <a:t>When</a:t>
            </a:r>
            <a:r>
              <a:rPr lang="es-ES" sz="2300" dirty="0" smtClean="0"/>
              <a:t> </a:t>
            </a:r>
            <a:r>
              <a:rPr lang="es-ES" sz="2300" dirty="0" err="1" smtClean="0"/>
              <a:t>an</a:t>
            </a:r>
            <a:r>
              <a:rPr lang="es-ES" sz="2300" dirty="0" smtClean="0"/>
              <a:t> adverbial of place, </a:t>
            </a:r>
            <a:r>
              <a:rPr lang="es-ES" sz="2300" dirty="0" err="1" smtClean="0"/>
              <a:t>direction</a:t>
            </a:r>
            <a:r>
              <a:rPr lang="es-ES" sz="2300" dirty="0"/>
              <a:t> </a:t>
            </a:r>
            <a:r>
              <a:rPr lang="es-ES" sz="2300" dirty="0" err="1" smtClean="0"/>
              <a:t>or</a:t>
            </a:r>
            <a:r>
              <a:rPr lang="es-ES" sz="2300" dirty="0" smtClean="0"/>
              <a:t> time </a:t>
            </a:r>
            <a:r>
              <a:rPr lang="es-ES" sz="2300" dirty="0" err="1" smtClean="0"/>
              <a:t>is</a:t>
            </a:r>
            <a:r>
              <a:rPr lang="es-ES" sz="2300" dirty="0" smtClean="0"/>
              <a:t> </a:t>
            </a:r>
            <a:r>
              <a:rPr lang="es-ES" sz="2300" dirty="0" err="1" smtClean="0"/>
              <a:t>fronted</a:t>
            </a:r>
            <a:r>
              <a:rPr lang="es-ES" sz="2300" dirty="0" smtClean="0"/>
              <a:t>:</a:t>
            </a:r>
          </a:p>
          <a:p>
            <a:pPr marL="0" indent="0">
              <a:buNone/>
            </a:pPr>
            <a:r>
              <a:rPr lang="es-ES" sz="2300" dirty="0" err="1" smtClean="0">
                <a:solidFill>
                  <a:srgbClr val="00B050"/>
                </a:solidFill>
              </a:rPr>
              <a:t>An</a:t>
            </a:r>
            <a:r>
              <a:rPr lang="es-ES" sz="2300" dirty="0" smtClean="0">
                <a:solidFill>
                  <a:srgbClr val="00B050"/>
                </a:solidFill>
              </a:rPr>
              <a:t> </a:t>
            </a:r>
            <a:r>
              <a:rPr lang="es-ES" sz="2300" dirty="0" err="1" smtClean="0">
                <a:solidFill>
                  <a:srgbClr val="00B050"/>
                </a:solidFill>
              </a:rPr>
              <a:t>old</a:t>
            </a:r>
            <a:r>
              <a:rPr lang="es-ES" sz="2300" dirty="0" smtClean="0">
                <a:solidFill>
                  <a:srgbClr val="00B050"/>
                </a:solidFill>
              </a:rPr>
              <a:t> </a:t>
            </a:r>
            <a:r>
              <a:rPr lang="es-ES" sz="2300" dirty="0" err="1" smtClean="0">
                <a:solidFill>
                  <a:srgbClr val="00B050"/>
                </a:solidFill>
              </a:rPr>
              <a:t>woman</a:t>
            </a:r>
            <a:r>
              <a:rPr lang="es-ES" sz="2300" dirty="0" smtClean="0">
                <a:solidFill>
                  <a:srgbClr val="00B050"/>
                </a:solidFill>
              </a:rPr>
              <a:t> </a:t>
            </a:r>
            <a:r>
              <a:rPr lang="es-ES" sz="2300" dirty="0" err="1" smtClean="0">
                <a:solidFill>
                  <a:srgbClr val="00B050"/>
                </a:solidFill>
              </a:rPr>
              <a:t>was</a:t>
            </a:r>
            <a:r>
              <a:rPr lang="es-ES" sz="2300" dirty="0" smtClean="0">
                <a:solidFill>
                  <a:srgbClr val="00B050"/>
                </a:solidFill>
              </a:rPr>
              <a:t> </a:t>
            </a:r>
            <a:r>
              <a:rPr lang="es-ES" sz="2300" dirty="0" err="1" smtClean="0">
                <a:solidFill>
                  <a:srgbClr val="00B050"/>
                </a:solidFill>
              </a:rPr>
              <a:t>behind</a:t>
            </a:r>
            <a:r>
              <a:rPr lang="es-ES" sz="2300" dirty="0" smtClean="0">
                <a:solidFill>
                  <a:srgbClr val="00B050"/>
                </a:solidFill>
              </a:rPr>
              <a:t> </a:t>
            </a:r>
            <a:r>
              <a:rPr lang="es-ES" sz="2300" dirty="0" err="1" smtClean="0">
                <a:solidFill>
                  <a:srgbClr val="00B050"/>
                </a:solidFill>
              </a:rPr>
              <a:t>the</a:t>
            </a:r>
            <a:r>
              <a:rPr lang="es-ES" sz="2300" dirty="0" smtClean="0">
                <a:solidFill>
                  <a:srgbClr val="00B050"/>
                </a:solidFill>
              </a:rPr>
              <a:t> </a:t>
            </a:r>
            <a:r>
              <a:rPr lang="es-ES" sz="2300" dirty="0" err="1" smtClean="0">
                <a:solidFill>
                  <a:srgbClr val="00B050"/>
                </a:solidFill>
              </a:rPr>
              <a:t>desk</a:t>
            </a:r>
            <a:r>
              <a:rPr lang="es-ES" sz="2300" dirty="0" smtClean="0">
                <a:solidFill>
                  <a:srgbClr val="00B050"/>
                </a:solidFill>
              </a:rPr>
              <a:t>. –&gt; </a:t>
            </a:r>
          </a:p>
          <a:p>
            <a:pPr>
              <a:buNone/>
            </a:pPr>
            <a:r>
              <a:rPr lang="es-ES" sz="2300" b="1" u="sng" dirty="0" err="1" smtClean="0">
                <a:solidFill>
                  <a:srgbClr val="00B050"/>
                </a:solidFill>
                <a:sym typeface="Wingdings" pitchFamily="2" charset="2"/>
              </a:rPr>
              <a:t>Behind</a:t>
            </a:r>
            <a:r>
              <a:rPr lang="es-ES" sz="2300" b="1" u="sng" dirty="0" smtClean="0">
                <a:solidFill>
                  <a:srgbClr val="00B050"/>
                </a:solidFill>
                <a:sym typeface="Wingdings" pitchFamily="2" charset="2"/>
              </a:rPr>
              <a:t> </a:t>
            </a:r>
            <a:r>
              <a:rPr lang="es-ES" sz="2300" b="1" u="sng" dirty="0" err="1" smtClean="0">
                <a:solidFill>
                  <a:srgbClr val="00B050"/>
                </a:solidFill>
                <a:sym typeface="Wingdings" pitchFamily="2" charset="2"/>
              </a:rPr>
              <a:t>the</a:t>
            </a:r>
            <a:r>
              <a:rPr lang="es-ES" sz="2300" b="1" u="sng" dirty="0" smtClean="0">
                <a:solidFill>
                  <a:srgbClr val="00B050"/>
                </a:solidFill>
                <a:sym typeface="Wingdings" pitchFamily="2" charset="2"/>
              </a:rPr>
              <a:t> </a:t>
            </a:r>
            <a:r>
              <a:rPr lang="es-ES" sz="2300" b="1" u="sng" dirty="0" err="1" smtClean="0">
                <a:solidFill>
                  <a:srgbClr val="00B050"/>
                </a:solidFill>
                <a:sym typeface="Wingdings" pitchFamily="2" charset="2"/>
              </a:rPr>
              <a:t>desk</a:t>
            </a:r>
            <a:r>
              <a:rPr lang="es-ES" sz="2300" b="1" u="sng" dirty="0" smtClean="0">
                <a:solidFill>
                  <a:srgbClr val="00B050"/>
                </a:solidFill>
                <a:sym typeface="Wingdings" pitchFamily="2" charset="2"/>
              </a:rPr>
              <a:t> </a:t>
            </a:r>
            <a:r>
              <a:rPr lang="es-ES" sz="2300" dirty="0" err="1" smtClean="0">
                <a:solidFill>
                  <a:srgbClr val="00B050"/>
                </a:solidFill>
                <a:sym typeface="Wingdings" pitchFamily="2" charset="2"/>
              </a:rPr>
              <a:t>was</a:t>
            </a:r>
            <a:r>
              <a:rPr lang="es-ES" sz="2300" dirty="0" smtClean="0">
                <a:solidFill>
                  <a:srgbClr val="00B050"/>
                </a:solidFill>
                <a:sym typeface="Wingdings" pitchFamily="2" charset="2"/>
              </a:rPr>
              <a:t> </a:t>
            </a:r>
            <a:r>
              <a:rPr lang="es-ES" sz="2300" dirty="0" err="1" smtClean="0">
                <a:solidFill>
                  <a:srgbClr val="00B050"/>
                </a:solidFill>
                <a:sym typeface="Wingdings" pitchFamily="2" charset="2"/>
              </a:rPr>
              <a:t>an</a:t>
            </a:r>
            <a:r>
              <a:rPr lang="es-ES" sz="2300" dirty="0" smtClean="0">
                <a:solidFill>
                  <a:srgbClr val="00B050"/>
                </a:solidFill>
                <a:sym typeface="Wingdings" pitchFamily="2" charset="2"/>
              </a:rPr>
              <a:t> </a:t>
            </a:r>
            <a:r>
              <a:rPr lang="es-ES" sz="2300" dirty="0" err="1" smtClean="0">
                <a:solidFill>
                  <a:srgbClr val="00B050"/>
                </a:solidFill>
                <a:sym typeface="Wingdings" pitchFamily="2" charset="2"/>
              </a:rPr>
              <a:t>old</a:t>
            </a:r>
            <a:r>
              <a:rPr lang="es-ES" sz="2300" dirty="0" smtClean="0">
                <a:solidFill>
                  <a:srgbClr val="00B050"/>
                </a:solidFill>
                <a:sym typeface="Wingdings" pitchFamily="2" charset="2"/>
              </a:rPr>
              <a:t> </a:t>
            </a:r>
            <a:r>
              <a:rPr lang="es-ES" sz="2300" dirty="0" err="1" smtClean="0">
                <a:solidFill>
                  <a:srgbClr val="00B050"/>
                </a:solidFill>
                <a:sym typeface="Wingdings" pitchFamily="2" charset="2"/>
              </a:rPr>
              <a:t>woman</a:t>
            </a:r>
            <a:r>
              <a:rPr lang="es-ES" sz="2300" dirty="0" smtClean="0">
                <a:solidFill>
                  <a:srgbClr val="00B050"/>
                </a:solidFill>
                <a:sym typeface="Wingdings" pitchFamily="2" charset="2"/>
              </a:rPr>
              <a:t>. </a:t>
            </a:r>
            <a:r>
              <a:rPr lang="es-ES" sz="2300" dirty="0" smtClean="0">
                <a:solidFill>
                  <a:schemeClr val="tx1"/>
                </a:solidFill>
                <a:sym typeface="Wingdings" pitchFamily="2" charset="2"/>
              </a:rPr>
              <a:t>(place)</a:t>
            </a:r>
          </a:p>
          <a:p>
            <a:pPr>
              <a:buNone/>
            </a:pPr>
            <a:r>
              <a:rPr lang="es-ES_tradnl" sz="2300" dirty="0" smtClean="0">
                <a:solidFill>
                  <a:srgbClr val="00B050"/>
                </a:solidFill>
                <a:sym typeface="Wingdings" pitchFamily="2" charset="2"/>
              </a:rPr>
              <a:t>Joan </a:t>
            </a:r>
            <a:r>
              <a:rPr lang="es-ES_tradnl" sz="2300" dirty="0" err="1" smtClean="0">
                <a:solidFill>
                  <a:srgbClr val="00B050"/>
                </a:solidFill>
                <a:sym typeface="Wingdings" pitchFamily="2" charset="2"/>
              </a:rPr>
              <a:t>walked</a:t>
            </a:r>
            <a:r>
              <a:rPr lang="es-ES_tradnl" sz="2300" dirty="0" smtClean="0">
                <a:solidFill>
                  <a:srgbClr val="00B050"/>
                </a:solidFill>
                <a:sym typeface="Wingdings" pitchFamily="2" charset="2"/>
              </a:rPr>
              <a:t> </a:t>
            </a:r>
            <a:r>
              <a:rPr lang="es-ES_tradnl" sz="2300" dirty="0" err="1" smtClean="0">
                <a:solidFill>
                  <a:srgbClr val="00B050"/>
                </a:solidFill>
                <a:sym typeface="Wingdings" pitchFamily="2" charset="2"/>
              </a:rPr>
              <a:t>into</a:t>
            </a:r>
            <a:r>
              <a:rPr lang="es-ES_tradnl" sz="2300" dirty="0" smtClean="0">
                <a:solidFill>
                  <a:srgbClr val="00B050"/>
                </a:solidFill>
                <a:sym typeface="Wingdings" pitchFamily="2" charset="2"/>
              </a:rPr>
              <a:t> </a:t>
            </a:r>
            <a:r>
              <a:rPr lang="es-ES_tradnl" sz="2300" dirty="0" err="1" smtClean="0">
                <a:solidFill>
                  <a:srgbClr val="00B050"/>
                </a:solidFill>
                <a:sym typeface="Wingdings" pitchFamily="2" charset="2"/>
              </a:rPr>
              <a:t>the</a:t>
            </a:r>
            <a:r>
              <a:rPr lang="es-ES_tradnl" sz="2300" dirty="0" smtClean="0">
                <a:solidFill>
                  <a:srgbClr val="00B050"/>
                </a:solidFill>
                <a:sym typeface="Wingdings" pitchFamily="2" charset="2"/>
              </a:rPr>
              <a:t> </a:t>
            </a:r>
            <a:r>
              <a:rPr lang="es-ES_tradnl" sz="2300" dirty="0" err="1" smtClean="0">
                <a:solidFill>
                  <a:srgbClr val="00B050"/>
                </a:solidFill>
                <a:sym typeface="Wingdings" pitchFamily="2" charset="2"/>
              </a:rPr>
              <a:t>room</a:t>
            </a:r>
            <a:r>
              <a:rPr lang="es-ES_tradnl" sz="2300" dirty="0" smtClean="0">
                <a:solidFill>
                  <a:srgbClr val="00B050"/>
                </a:solidFill>
                <a:sym typeface="Wingdings" pitchFamily="2" charset="2"/>
              </a:rPr>
              <a:t>. –&gt;</a:t>
            </a:r>
          </a:p>
          <a:p>
            <a:pPr>
              <a:buNone/>
            </a:pPr>
            <a:r>
              <a:rPr lang="es-ES_tradnl" sz="2300" b="1" u="sng" dirty="0" err="1" smtClean="0">
                <a:solidFill>
                  <a:srgbClr val="00B050"/>
                </a:solidFill>
                <a:sym typeface="Wingdings" pitchFamily="2" charset="2"/>
              </a:rPr>
              <a:t>Into</a:t>
            </a:r>
            <a:r>
              <a:rPr lang="es-ES_tradnl" sz="2300" b="1" u="sng" dirty="0" smtClean="0">
                <a:solidFill>
                  <a:srgbClr val="00B050"/>
                </a:solidFill>
                <a:sym typeface="Wingdings" pitchFamily="2" charset="2"/>
              </a:rPr>
              <a:t> </a:t>
            </a:r>
            <a:r>
              <a:rPr lang="es-ES_tradnl" sz="2300" b="1" u="sng" dirty="0" err="1" smtClean="0">
                <a:solidFill>
                  <a:srgbClr val="00B050"/>
                </a:solidFill>
                <a:sym typeface="Wingdings" pitchFamily="2" charset="2"/>
              </a:rPr>
              <a:t>the</a:t>
            </a:r>
            <a:r>
              <a:rPr lang="es-ES_tradnl" sz="2300" b="1" u="sng" dirty="0" smtClean="0">
                <a:solidFill>
                  <a:srgbClr val="00B050"/>
                </a:solidFill>
                <a:sym typeface="Wingdings" pitchFamily="2" charset="2"/>
              </a:rPr>
              <a:t> </a:t>
            </a:r>
            <a:r>
              <a:rPr lang="es-ES_tradnl" sz="2300" b="1" u="sng" dirty="0" err="1" smtClean="0">
                <a:solidFill>
                  <a:srgbClr val="00B050"/>
                </a:solidFill>
                <a:sym typeface="Wingdings" pitchFamily="2" charset="2"/>
              </a:rPr>
              <a:t>room</a:t>
            </a:r>
            <a:r>
              <a:rPr lang="es-ES_tradnl" sz="2300" b="1" dirty="0" smtClean="0">
                <a:solidFill>
                  <a:srgbClr val="00B050"/>
                </a:solidFill>
                <a:sym typeface="Wingdings" pitchFamily="2" charset="2"/>
              </a:rPr>
              <a:t> </a:t>
            </a:r>
            <a:r>
              <a:rPr lang="es-ES_tradnl" sz="2300" dirty="0" err="1" smtClean="0">
                <a:solidFill>
                  <a:srgbClr val="00B050"/>
                </a:solidFill>
                <a:sym typeface="Wingdings" pitchFamily="2" charset="2"/>
              </a:rPr>
              <a:t>walked</a:t>
            </a:r>
            <a:r>
              <a:rPr lang="es-ES_tradnl" sz="2300" dirty="0" smtClean="0">
                <a:solidFill>
                  <a:srgbClr val="00B050"/>
                </a:solidFill>
                <a:sym typeface="Wingdings" pitchFamily="2" charset="2"/>
              </a:rPr>
              <a:t> Joan. </a:t>
            </a:r>
            <a:r>
              <a:rPr lang="es-ES_tradnl" sz="2300" dirty="0" smtClean="0">
                <a:solidFill>
                  <a:schemeClr val="tx1"/>
                </a:solidFill>
                <a:sym typeface="Wingdings" pitchFamily="2" charset="2"/>
              </a:rPr>
              <a:t>(</a:t>
            </a:r>
            <a:r>
              <a:rPr lang="es-ES_tradnl" sz="2300" dirty="0" err="1" smtClean="0">
                <a:solidFill>
                  <a:schemeClr val="tx1"/>
                </a:solidFill>
                <a:sym typeface="Wingdings" pitchFamily="2" charset="2"/>
              </a:rPr>
              <a:t>direction</a:t>
            </a:r>
            <a:r>
              <a:rPr lang="es-ES_tradnl" sz="2300" dirty="0" smtClean="0">
                <a:solidFill>
                  <a:schemeClr val="tx1"/>
                </a:solidFill>
                <a:sym typeface="Wingdings" pitchFamily="2" charset="2"/>
              </a:rPr>
              <a:t>)</a:t>
            </a:r>
          </a:p>
          <a:p>
            <a:pPr>
              <a:buNone/>
            </a:pPr>
            <a:r>
              <a:rPr lang="es-ES_tradnl" sz="2300" dirty="0" err="1" smtClean="0">
                <a:solidFill>
                  <a:srgbClr val="00B050"/>
                </a:solidFill>
                <a:sym typeface="Wingdings" pitchFamily="2" charset="2"/>
              </a:rPr>
              <a:t>The</a:t>
            </a:r>
            <a:r>
              <a:rPr lang="es-ES_tradnl" sz="2300" dirty="0" smtClean="0">
                <a:solidFill>
                  <a:srgbClr val="00B050"/>
                </a:solidFill>
                <a:sym typeface="Wingdings" pitchFamily="2" charset="2"/>
              </a:rPr>
              <a:t> scouts </a:t>
            </a:r>
            <a:r>
              <a:rPr lang="es-ES_tradnl" sz="2300" dirty="0" err="1" smtClean="0">
                <a:solidFill>
                  <a:srgbClr val="00B050"/>
                </a:solidFill>
                <a:sym typeface="Wingdings" pitchFamily="2" charset="2"/>
              </a:rPr>
              <a:t>came</a:t>
            </a:r>
            <a:r>
              <a:rPr lang="es-ES_tradnl" sz="2300" dirty="0" smtClean="0">
                <a:solidFill>
                  <a:srgbClr val="00B050"/>
                </a:solidFill>
                <a:sym typeface="Wingdings" pitchFamily="2" charset="2"/>
              </a:rPr>
              <a:t> </a:t>
            </a:r>
            <a:r>
              <a:rPr lang="es-ES_tradnl" sz="2300" dirty="0" err="1" smtClean="0">
                <a:solidFill>
                  <a:srgbClr val="00B050"/>
                </a:solidFill>
                <a:sym typeface="Wingdings" pitchFamily="2" charset="2"/>
              </a:rPr>
              <a:t>first</a:t>
            </a:r>
            <a:r>
              <a:rPr lang="es-ES_tradnl" sz="2300" dirty="0" smtClean="0">
                <a:solidFill>
                  <a:srgbClr val="00B050"/>
                </a:solidFill>
                <a:sym typeface="Wingdings" pitchFamily="2" charset="2"/>
              </a:rPr>
              <a:t>. </a:t>
            </a:r>
          </a:p>
          <a:p>
            <a:pPr>
              <a:buNone/>
            </a:pPr>
            <a:r>
              <a:rPr lang="es-ES_tradnl" sz="2300" b="1" u="sng" dirty="0" err="1" smtClean="0">
                <a:solidFill>
                  <a:srgbClr val="00B050"/>
                </a:solidFill>
                <a:sym typeface="Wingdings" pitchFamily="2" charset="2"/>
              </a:rPr>
              <a:t>First</a:t>
            </a:r>
            <a:r>
              <a:rPr lang="es-ES_tradnl" sz="2300" dirty="0" smtClean="0">
                <a:solidFill>
                  <a:srgbClr val="00B050"/>
                </a:solidFill>
                <a:sym typeface="Wingdings" pitchFamily="2" charset="2"/>
              </a:rPr>
              <a:t> </a:t>
            </a:r>
            <a:r>
              <a:rPr lang="es-ES_tradnl" sz="2300" dirty="0" err="1" smtClean="0">
                <a:solidFill>
                  <a:srgbClr val="00B050"/>
                </a:solidFill>
                <a:sym typeface="Wingdings" pitchFamily="2" charset="2"/>
              </a:rPr>
              <a:t>came</a:t>
            </a:r>
            <a:r>
              <a:rPr lang="es-ES_tradnl" sz="2300" dirty="0" smtClean="0">
                <a:solidFill>
                  <a:srgbClr val="00B050"/>
                </a:solidFill>
                <a:sym typeface="Wingdings" pitchFamily="2" charset="2"/>
              </a:rPr>
              <a:t> </a:t>
            </a:r>
            <a:r>
              <a:rPr lang="es-ES_tradnl" sz="2300" dirty="0" err="1" smtClean="0">
                <a:solidFill>
                  <a:srgbClr val="00B050"/>
                </a:solidFill>
                <a:sym typeface="Wingdings" pitchFamily="2" charset="2"/>
              </a:rPr>
              <a:t>the</a:t>
            </a:r>
            <a:r>
              <a:rPr lang="es-ES_tradnl" sz="2300" dirty="0" smtClean="0">
                <a:solidFill>
                  <a:srgbClr val="00B050"/>
                </a:solidFill>
                <a:sym typeface="Wingdings" pitchFamily="2" charset="2"/>
              </a:rPr>
              <a:t> scouts. </a:t>
            </a:r>
            <a:r>
              <a:rPr lang="es-ES_tradnl" sz="2300" dirty="0" smtClean="0">
                <a:solidFill>
                  <a:schemeClr val="tx1"/>
                </a:solidFill>
                <a:sym typeface="Wingdings" pitchFamily="2" charset="2"/>
              </a:rPr>
              <a:t>(time)</a:t>
            </a:r>
          </a:p>
          <a:p>
            <a:pPr>
              <a:buNone/>
            </a:pPr>
            <a:endParaRPr lang="es-ES_tradnl" sz="2800" dirty="0" smtClean="0">
              <a:solidFill>
                <a:schemeClr val="tx1"/>
              </a:solidFill>
              <a:sym typeface="Wingdings" pitchFamily="2" charset="2"/>
            </a:endParaRPr>
          </a:p>
          <a:p>
            <a:pPr>
              <a:buNone/>
            </a:pPr>
            <a:endParaRPr lang="es-ES" sz="28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3214779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s-ES" b="1" dirty="0" err="1" smtClean="0">
                <a:solidFill>
                  <a:srgbClr val="0070C0"/>
                </a:solidFill>
              </a:rPr>
              <a:t>Inversion</a:t>
            </a:r>
            <a:endParaRPr lang="es-ES" b="1" dirty="0">
              <a:solidFill>
                <a:srgbClr val="0070C0"/>
              </a:solidFill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s-ES" b="1" u="sng" dirty="0" err="1"/>
              <a:t>Structure</a:t>
            </a:r>
            <a:r>
              <a:rPr lang="es-ES" dirty="0"/>
              <a:t>:</a:t>
            </a:r>
          </a:p>
          <a:p>
            <a:pPr>
              <a:buNone/>
            </a:pPr>
            <a:r>
              <a:rPr lang="es-ES" sz="2800" dirty="0" smtClean="0"/>
              <a:t>EMPHASIZED </a:t>
            </a:r>
            <a:r>
              <a:rPr lang="es-ES" sz="2800" dirty="0"/>
              <a:t>ELEMENT + </a:t>
            </a:r>
            <a:r>
              <a:rPr lang="es-ES" sz="2800" dirty="0" smtClean="0"/>
              <a:t>AUXILIARY + SUBJECT + VERB</a:t>
            </a:r>
            <a:endParaRPr lang="es-ES" sz="2800" dirty="0"/>
          </a:p>
          <a:p>
            <a:pPr>
              <a:buFont typeface="Wingdings" pitchFamily="2" charset="2"/>
              <a:buChar char="§"/>
            </a:pPr>
            <a:r>
              <a:rPr lang="es-ES" dirty="0" err="1">
                <a:solidFill>
                  <a:schemeClr val="tx1"/>
                </a:solidFill>
              </a:rPr>
              <a:t>When</a:t>
            </a:r>
            <a:r>
              <a:rPr lang="es-ES" dirty="0">
                <a:solidFill>
                  <a:schemeClr val="tx1"/>
                </a:solidFill>
              </a:rPr>
              <a:t> </a:t>
            </a:r>
            <a:r>
              <a:rPr lang="es-ES" dirty="0" err="1">
                <a:solidFill>
                  <a:schemeClr val="tx1"/>
                </a:solidFill>
              </a:rPr>
              <a:t>the</a:t>
            </a:r>
            <a:r>
              <a:rPr lang="es-ES" dirty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sentence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does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not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contain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an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auxiliary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verb</a:t>
            </a:r>
            <a:r>
              <a:rPr lang="es-ES" dirty="0" smtClean="0">
                <a:solidFill>
                  <a:schemeClr val="tx1"/>
                </a:solidFill>
              </a:rPr>
              <a:t>, </a:t>
            </a:r>
            <a:r>
              <a:rPr lang="es-ES" dirty="0" err="1" smtClean="0">
                <a:solidFill>
                  <a:schemeClr val="tx1"/>
                </a:solidFill>
              </a:rPr>
              <a:t>we</a:t>
            </a:r>
            <a:r>
              <a:rPr lang="es-ES" dirty="0" smtClean="0">
                <a:solidFill>
                  <a:schemeClr val="tx1"/>
                </a:solidFill>
              </a:rPr>
              <a:t> use a </a:t>
            </a:r>
            <a:r>
              <a:rPr lang="es-ES" dirty="0" err="1" smtClean="0">
                <a:solidFill>
                  <a:schemeClr val="tx1"/>
                </a:solidFill>
              </a:rPr>
              <a:t>form</a:t>
            </a:r>
            <a:r>
              <a:rPr lang="es-ES" dirty="0" smtClean="0">
                <a:solidFill>
                  <a:schemeClr val="tx1"/>
                </a:solidFill>
              </a:rPr>
              <a:t> of “do”:</a:t>
            </a:r>
            <a:endParaRPr lang="es-ES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es-ES" dirty="0" err="1" smtClean="0">
                <a:solidFill>
                  <a:srgbClr val="0070C0"/>
                </a:solidFill>
              </a:rPr>
              <a:t>We</a:t>
            </a: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dirty="0" err="1" smtClean="0">
                <a:solidFill>
                  <a:srgbClr val="0070C0"/>
                </a:solidFill>
              </a:rPr>
              <a:t>rarely</a:t>
            </a: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dirty="0" err="1" smtClean="0">
                <a:solidFill>
                  <a:srgbClr val="0070C0"/>
                </a:solidFill>
              </a:rPr>
              <a:t>visit</a:t>
            </a: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dirty="0" err="1" smtClean="0">
                <a:solidFill>
                  <a:srgbClr val="0070C0"/>
                </a:solidFill>
              </a:rPr>
              <a:t>that</a:t>
            </a: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dirty="0" err="1" smtClean="0">
                <a:solidFill>
                  <a:srgbClr val="0070C0"/>
                </a:solidFill>
              </a:rPr>
              <a:t>part</a:t>
            </a:r>
            <a:r>
              <a:rPr lang="es-ES" dirty="0" smtClean="0">
                <a:solidFill>
                  <a:srgbClr val="0070C0"/>
                </a:solidFill>
              </a:rPr>
              <a:t> of </a:t>
            </a:r>
            <a:r>
              <a:rPr lang="es-ES" dirty="0" err="1" smtClean="0">
                <a:solidFill>
                  <a:srgbClr val="0070C0"/>
                </a:solidFill>
              </a:rPr>
              <a:t>the</a:t>
            </a: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dirty="0" err="1" smtClean="0">
                <a:solidFill>
                  <a:srgbClr val="0070C0"/>
                </a:solidFill>
              </a:rPr>
              <a:t>town</a:t>
            </a:r>
            <a:r>
              <a:rPr lang="es-ES" dirty="0" smtClean="0">
                <a:solidFill>
                  <a:srgbClr val="0070C0"/>
                </a:solidFill>
              </a:rPr>
              <a:t>. </a:t>
            </a:r>
            <a:r>
              <a:rPr lang="es-ES" dirty="0" smtClean="0">
                <a:solidFill>
                  <a:srgbClr val="0070C0"/>
                </a:solidFill>
                <a:sym typeface="Wingdings" pitchFamily="2" charset="2"/>
              </a:rPr>
              <a:t></a:t>
            </a:r>
          </a:p>
          <a:p>
            <a:pPr>
              <a:buNone/>
            </a:pPr>
            <a:r>
              <a:rPr lang="es-ES" b="1" u="sng" dirty="0" err="1" smtClean="0">
                <a:solidFill>
                  <a:srgbClr val="0070C0"/>
                </a:solidFill>
                <a:sym typeface="Wingdings" pitchFamily="2" charset="2"/>
              </a:rPr>
              <a:t>Rarely</a:t>
            </a:r>
            <a:r>
              <a:rPr lang="es-ES" dirty="0" smtClean="0">
                <a:solidFill>
                  <a:srgbClr val="0070C0"/>
                </a:solidFill>
                <a:sym typeface="Wingdings" pitchFamily="2" charset="2"/>
              </a:rPr>
              <a:t>      do   </a:t>
            </a:r>
            <a:r>
              <a:rPr lang="es-ES" dirty="0" err="1" smtClean="0">
                <a:solidFill>
                  <a:srgbClr val="0070C0"/>
                </a:solidFill>
                <a:sym typeface="Wingdings" pitchFamily="2" charset="2"/>
              </a:rPr>
              <a:t>we</a:t>
            </a:r>
            <a:r>
              <a:rPr lang="es-ES" dirty="0" smtClean="0">
                <a:solidFill>
                  <a:srgbClr val="0070C0"/>
                </a:solidFill>
                <a:sym typeface="Wingdings" pitchFamily="2" charset="2"/>
              </a:rPr>
              <a:t>    </a:t>
            </a:r>
            <a:r>
              <a:rPr lang="es-ES" dirty="0" err="1" smtClean="0">
                <a:solidFill>
                  <a:srgbClr val="0070C0"/>
                </a:solidFill>
                <a:sym typeface="Wingdings" pitchFamily="2" charset="2"/>
              </a:rPr>
              <a:t>visit</a:t>
            </a:r>
            <a:r>
              <a:rPr lang="es-ES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" dirty="0" err="1" smtClean="0">
                <a:solidFill>
                  <a:srgbClr val="0070C0"/>
                </a:solidFill>
                <a:sym typeface="Wingdings" pitchFamily="2" charset="2"/>
              </a:rPr>
              <a:t>that</a:t>
            </a:r>
            <a:r>
              <a:rPr lang="es-ES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" dirty="0" err="1" smtClean="0">
                <a:solidFill>
                  <a:srgbClr val="0070C0"/>
                </a:solidFill>
                <a:sym typeface="Wingdings" pitchFamily="2" charset="2"/>
              </a:rPr>
              <a:t>part</a:t>
            </a:r>
            <a:r>
              <a:rPr lang="es-ES" dirty="0" smtClean="0">
                <a:solidFill>
                  <a:srgbClr val="0070C0"/>
                </a:solidFill>
                <a:sym typeface="Wingdings" pitchFamily="2" charset="2"/>
              </a:rPr>
              <a:t> of </a:t>
            </a:r>
            <a:r>
              <a:rPr lang="es-ES" dirty="0" err="1" smtClean="0">
                <a:solidFill>
                  <a:srgbClr val="0070C0"/>
                </a:solidFill>
                <a:sym typeface="Wingdings" pitchFamily="2" charset="2"/>
              </a:rPr>
              <a:t>the</a:t>
            </a:r>
            <a:r>
              <a:rPr lang="es-ES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" dirty="0" err="1" smtClean="0">
                <a:solidFill>
                  <a:srgbClr val="0070C0"/>
                </a:solidFill>
                <a:sym typeface="Wingdings" pitchFamily="2" charset="2"/>
              </a:rPr>
              <a:t>town</a:t>
            </a:r>
            <a:r>
              <a:rPr lang="es-ES" dirty="0" smtClean="0">
                <a:solidFill>
                  <a:srgbClr val="0070C0"/>
                </a:solidFill>
                <a:sym typeface="Wingdings" pitchFamily="2" charset="2"/>
              </a:rPr>
              <a:t>.</a:t>
            </a:r>
          </a:p>
          <a:p>
            <a:pPr>
              <a:buNone/>
            </a:pPr>
            <a:r>
              <a:rPr lang="es-ES_tradnl" sz="2000" dirty="0" err="1" smtClean="0">
                <a:solidFill>
                  <a:srgbClr val="0070C0"/>
                </a:solidFill>
                <a:sym typeface="Wingdings" pitchFamily="2" charset="2"/>
              </a:rPr>
              <a:t>Emphasized</a:t>
            </a:r>
            <a:r>
              <a:rPr lang="es-ES_tradnl" sz="2000" dirty="0" smtClean="0">
                <a:solidFill>
                  <a:srgbClr val="0070C0"/>
                </a:solidFill>
                <a:sym typeface="Wingdings" pitchFamily="2" charset="2"/>
              </a:rPr>
              <a:t> el. – </a:t>
            </a:r>
            <a:r>
              <a:rPr lang="es-ES_tradnl" sz="2000" dirty="0" err="1" smtClean="0">
                <a:solidFill>
                  <a:srgbClr val="0070C0"/>
                </a:solidFill>
                <a:sym typeface="Wingdings" pitchFamily="2" charset="2"/>
              </a:rPr>
              <a:t>aux</a:t>
            </a:r>
            <a:r>
              <a:rPr lang="es-ES_tradnl" sz="2000" dirty="0" smtClean="0">
                <a:solidFill>
                  <a:srgbClr val="0070C0"/>
                </a:solidFill>
                <a:sym typeface="Wingdings" pitchFamily="2" charset="2"/>
              </a:rPr>
              <a:t> – </a:t>
            </a:r>
            <a:r>
              <a:rPr lang="es-ES_tradnl" sz="2000" dirty="0" err="1" smtClean="0">
                <a:solidFill>
                  <a:srgbClr val="0070C0"/>
                </a:solidFill>
                <a:sym typeface="Wingdings" pitchFamily="2" charset="2"/>
              </a:rPr>
              <a:t>subject</a:t>
            </a:r>
            <a:r>
              <a:rPr lang="es-ES_tradnl" sz="2000" dirty="0" smtClean="0">
                <a:solidFill>
                  <a:srgbClr val="0070C0"/>
                </a:solidFill>
                <a:sym typeface="Wingdings" pitchFamily="2" charset="2"/>
              </a:rPr>
              <a:t> – </a:t>
            </a:r>
            <a:r>
              <a:rPr lang="es-ES_tradnl" sz="2000" dirty="0" err="1" smtClean="0">
                <a:solidFill>
                  <a:srgbClr val="0070C0"/>
                </a:solidFill>
                <a:sym typeface="Wingdings" pitchFamily="2" charset="2"/>
              </a:rPr>
              <a:t>verb</a:t>
            </a:r>
            <a:r>
              <a:rPr lang="es-ES_tradnl" sz="2000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endParaRPr lang="es-ES" sz="2000" dirty="0" smtClean="0">
              <a:solidFill>
                <a:srgbClr val="0070C0"/>
              </a:solidFill>
              <a:sym typeface="Wingdings" pitchFamily="2" charset="2"/>
            </a:endParaRP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sz="2800" b="1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es-ES" sz="2800" b="1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es-ES" b="1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es-ES" b="1" dirty="0">
              <a:solidFill>
                <a:srgbClr val="00B050"/>
              </a:solidFill>
            </a:endParaRPr>
          </a:p>
          <a:p>
            <a:pPr>
              <a:buNone/>
            </a:pPr>
            <a:endParaRPr lang="es-E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s-ES" b="1" dirty="0" err="1" smtClean="0">
                <a:solidFill>
                  <a:srgbClr val="0070C0"/>
                </a:solidFill>
              </a:rPr>
              <a:t>Inversion</a:t>
            </a:r>
            <a:endParaRPr lang="es-ES" b="1" dirty="0">
              <a:solidFill>
                <a:srgbClr val="0070C0"/>
              </a:solidFill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s-ES" b="1" u="sng" dirty="0"/>
              <a:t>Uses</a:t>
            </a:r>
            <a:r>
              <a:rPr lang="es-ES" dirty="0"/>
              <a:t>:</a:t>
            </a:r>
          </a:p>
          <a:p>
            <a:pPr>
              <a:buNone/>
            </a:pPr>
            <a:r>
              <a:rPr lang="es-ES" sz="2900" dirty="0" err="1"/>
              <a:t>We</a:t>
            </a:r>
            <a:r>
              <a:rPr lang="es-ES" sz="2900" dirty="0"/>
              <a:t> </a:t>
            </a:r>
            <a:r>
              <a:rPr lang="es-ES" sz="2900" dirty="0" err="1"/>
              <a:t>find</a:t>
            </a:r>
            <a:r>
              <a:rPr lang="es-ES" sz="2900" dirty="0"/>
              <a:t> </a:t>
            </a:r>
            <a:r>
              <a:rPr lang="es-ES" sz="2900" dirty="0" err="1"/>
              <a:t>the</a:t>
            </a:r>
            <a:r>
              <a:rPr lang="es-ES" sz="2900" dirty="0"/>
              <a:t> </a:t>
            </a:r>
            <a:r>
              <a:rPr lang="es-ES" sz="2900" dirty="0" err="1"/>
              <a:t>word</a:t>
            </a:r>
            <a:r>
              <a:rPr lang="es-ES" sz="2900" dirty="0"/>
              <a:t> </a:t>
            </a:r>
            <a:r>
              <a:rPr lang="es-ES" sz="2900" dirty="0" err="1"/>
              <a:t>order</a:t>
            </a:r>
            <a:r>
              <a:rPr lang="es-ES" sz="2900" dirty="0"/>
              <a:t> EMPHASIZED ELEMENT + </a:t>
            </a:r>
            <a:r>
              <a:rPr lang="es-ES" sz="2900" dirty="0" smtClean="0"/>
              <a:t>AUXIL. </a:t>
            </a:r>
            <a:r>
              <a:rPr lang="es-ES" sz="2900" dirty="0"/>
              <a:t>+ SUBJECT + </a:t>
            </a:r>
            <a:r>
              <a:rPr lang="es-ES" sz="2900" dirty="0" smtClean="0"/>
              <a:t>VERB:</a:t>
            </a:r>
          </a:p>
          <a:p>
            <a:pPr>
              <a:buNone/>
            </a:pPr>
            <a:endParaRPr lang="es-ES" dirty="0"/>
          </a:p>
          <a:p>
            <a:pPr>
              <a:buFont typeface="Wingdings" pitchFamily="2" charset="2"/>
              <a:buChar char="§"/>
            </a:pPr>
            <a:r>
              <a:rPr lang="es-ES" dirty="0" err="1">
                <a:solidFill>
                  <a:schemeClr val="tx1"/>
                </a:solidFill>
              </a:rPr>
              <a:t>When</a:t>
            </a:r>
            <a:r>
              <a:rPr lang="es-ES" dirty="0">
                <a:solidFill>
                  <a:schemeClr val="tx1"/>
                </a:solidFill>
              </a:rPr>
              <a:t> </a:t>
            </a:r>
            <a:r>
              <a:rPr lang="es-ES" dirty="0" smtClean="0">
                <a:solidFill>
                  <a:schemeClr val="tx1"/>
                </a:solidFill>
              </a:rPr>
              <a:t>a </a:t>
            </a:r>
            <a:r>
              <a:rPr lang="es-ES" b="1" dirty="0" err="1" smtClean="0">
                <a:solidFill>
                  <a:schemeClr val="tx1"/>
                </a:solidFill>
              </a:rPr>
              <a:t>negative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word</a:t>
            </a:r>
            <a:r>
              <a:rPr lang="es-ES" dirty="0" smtClean="0">
                <a:solidFill>
                  <a:schemeClr val="tx1"/>
                </a:solidFill>
              </a:rPr>
              <a:t>/</a:t>
            </a:r>
            <a:r>
              <a:rPr lang="es-ES" dirty="0" err="1" smtClean="0">
                <a:solidFill>
                  <a:schemeClr val="tx1"/>
                </a:solidFill>
              </a:rPr>
              <a:t>phrase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is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put</a:t>
            </a:r>
            <a:r>
              <a:rPr lang="es-ES" dirty="0" smtClean="0">
                <a:solidFill>
                  <a:schemeClr val="tx1"/>
                </a:solidFill>
              </a:rPr>
              <a:t> at </a:t>
            </a:r>
            <a:r>
              <a:rPr lang="es-ES" dirty="0" err="1" smtClean="0">
                <a:solidFill>
                  <a:schemeClr val="tx1"/>
                </a:solidFill>
              </a:rPr>
              <a:t>the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beginning</a:t>
            </a:r>
            <a:r>
              <a:rPr lang="es-ES" dirty="0" smtClean="0">
                <a:solidFill>
                  <a:schemeClr val="tx1"/>
                </a:solidFill>
              </a:rPr>
              <a:t> of </a:t>
            </a:r>
            <a:r>
              <a:rPr lang="es-ES" dirty="0" err="1" smtClean="0">
                <a:solidFill>
                  <a:schemeClr val="tx1"/>
                </a:solidFill>
              </a:rPr>
              <a:t>the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sentence</a:t>
            </a:r>
            <a:r>
              <a:rPr lang="es-ES" dirty="0" smtClean="0">
                <a:solidFill>
                  <a:schemeClr val="tx1"/>
                </a:solidFill>
              </a:rPr>
              <a:t>:</a:t>
            </a:r>
            <a:endParaRPr lang="es-E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b="1" u="sng" dirty="0" err="1" smtClean="0">
                <a:solidFill>
                  <a:srgbClr val="0070C0"/>
                </a:solidFill>
              </a:rPr>
              <a:t>Not</a:t>
            </a:r>
            <a:r>
              <a:rPr lang="es-ES" b="1" u="sng" dirty="0" smtClean="0">
                <a:solidFill>
                  <a:srgbClr val="0070C0"/>
                </a:solidFill>
              </a:rPr>
              <a:t> </a:t>
            </a:r>
            <a:r>
              <a:rPr lang="es-ES" b="1" u="sng" dirty="0" err="1" smtClean="0">
                <a:solidFill>
                  <a:srgbClr val="0070C0"/>
                </a:solidFill>
              </a:rPr>
              <a:t>until</a:t>
            </a:r>
            <a:r>
              <a:rPr lang="es-ES" b="1" u="sng" dirty="0" smtClean="0">
                <a:solidFill>
                  <a:srgbClr val="0070C0"/>
                </a:solidFill>
              </a:rPr>
              <a:t> I </a:t>
            </a:r>
            <a:r>
              <a:rPr lang="es-ES" b="1" u="sng" dirty="0" err="1" smtClean="0">
                <a:solidFill>
                  <a:srgbClr val="0070C0"/>
                </a:solidFill>
              </a:rPr>
              <a:t>got</a:t>
            </a:r>
            <a:r>
              <a:rPr lang="es-ES" b="1" u="sng" dirty="0" smtClean="0">
                <a:solidFill>
                  <a:srgbClr val="0070C0"/>
                </a:solidFill>
              </a:rPr>
              <a:t> home</a:t>
            </a:r>
            <a:r>
              <a:rPr lang="es-ES" b="1" dirty="0" smtClean="0">
                <a:solidFill>
                  <a:srgbClr val="0070C0"/>
                </a:solidFill>
              </a:rPr>
              <a:t> </a:t>
            </a:r>
            <a:r>
              <a:rPr lang="es-ES" dirty="0" err="1" smtClean="0">
                <a:solidFill>
                  <a:srgbClr val="0070C0"/>
                </a:solidFill>
              </a:rPr>
              <a:t>did</a:t>
            </a:r>
            <a:r>
              <a:rPr lang="es-ES" dirty="0" smtClean="0">
                <a:solidFill>
                  <a:srgbClr val="0070C0"/>
                </a:solidFill>
              </a:rPr>
              <a:t> I </a:t>
            </a:r>
            <a:r>
              <a:rPr lang="es-ES" dirty="0" err="1" smtClean="0">
                <a:solidFill>
                  <a:srgbClr val="0070C0"/>
                </a:solidFill>
              </a:rPr>
              <a:t>realise</a:t>
            </a: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dirty="0" err="1" smtClean="0">
                <a:solidFill>
                  <a:srgbClr val="0070C0"/>
                </a:solidFill>
              </a:rPr>
              <a:t>how</a:t>
            </a: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dirty="0" err="1" smtClean="0">
                <a:solidFill>
                  <a:srgbClr val="0070C0"/>
                </a:solidFill>
              </a:rPr>
              <a:t>lucky</a:t>
            </a:r>
            <a:r>
              <a:rPr lang="es-ES" dirty="0" smtClean="0">
                <a:solidFill>
                  <a:srgbClr val="0070C0"/>
                </a:solidFill>
              </a:rPr>
              <a:t> I </a:t>
            </a:r>
            <a:r>
              <a:rPr lang="es-ES" dirty="0" err="1" smtClean="0">
                <a:solidFill>
                  <a:srgbClr val="0070C0"/>
                </a:solidFill>
              </a:rPr>
              <a:t>had</a:t>
            </a: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dirty="0" err="1" smtClean="0">
                <a:solidFill>
                  <a:srgbClr val="0070C0"/>
                </a:solidFill>
              </a:rPr>
              <a:t>been</a:t>
            </a:r>
            <a:r>
              <a:rPr lang="es-ES" dirty="0" smtClean="0">
                <a:solidFill>
                  <a:srgbClr val="0070C0"/>
                </a:solidFill>
              </a:rPr>
              <a:t>.</a:t>
            </a:r>
            <a:endParaRPr lang="es-ES" dirty="0">
              <a:solidFill>
                <a:srgbClr val="0070C0"/>
              </a:solidFill>
              <a:sym typeface="Wingdings" pitchFamily="2" charset="2"/>
            </a:endParaRPr>
          </a:p>
          <a:p>
            <a:pPr marL="0" indent="0">
              <a:buNone/>
            </a:pPr>
            <a:r>
              <a:rPr lang="es-ES_tradnl" b="1" u="sng" dirty="0" err="1" smtClean="0">
                <a:solidFill>
                  <a:srgbClr val="0070C0"/>
                </a:solidFill>
                <a:sym typeface="Wingdings" pitchFamily="2" charset="2"/>
              </a:rPr>
              <a:t>Under</a:t>
            </a:r>
            <a:r>
              <a:rPr lang="es-ES_tradnl" b="1" u="sng" dirty="0" smtClean="0">
                <a:solidFill>
                  <a:srgbClr val="0070C0"/>
                </a:solidFill>
                <a:sym typeface="Wingdings" pitchFamily="2" charset="2"/>
              </a:rPr>
              <a:t> no </a:t>
            </a:r>
            <a:r>
              <a:rPr lang="es-ES_tradnl" b="1" u="sng" dirty="0" err="1" smtClean="0">
                <a:solidFill>
                  <a:srgbClr val="0070C0"/>
                </a:solidFill>
                <a:sym typeface="Wingdings" pitchFamily="2" charset="2"/>
              </a:rPr>
              <a:t>circumstances</a:t>
            </a:r>
            <a:r>
              <a:rPr lang="es-ES_tradnl" b="1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_tradnl" dirty="0" err="1" smtClean="0">
                <a:solidFill>
                  <a:srgbClr val="0070C0"/>
                </a:solidFill>
                <a:sym typeface="Wingdings" pitchFamily="2" charset="2"/>
              </a:rPr>
              <a:t>should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_tradnl" dirty="0" err="1" smtClean="0">
                <a:solidFill>
                  <a:srgbClr val="0070C0"/>
                </a:solidFill>
                <a:sym typeface="Wingdings" pitchFamily="2" charset="2"/>
              </a:rPr>
              <a:t>you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_tradnl" dirty="0" err="1" smtClean="0">
                <a:solidFill>
                  <a:srgbClr val="0070C0"/>
                </a:solidFill>
                <a:sym typeface="Wingdings" pitchFamily="2" charset="2"/>
              </a:rPr>
              <a:t>exercise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_tradnl" dirty="0" err="1" smtClean="0">
                <a:solidFill>
                  <a:srgbClr val="0070C0"/>
                </a:solidFill>
                <a:sym typeface="Wingdings" pitchFamily="2" charset="2"/>
              </a:rPr>
              <a:t>after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_tradnl" dirty="0" err="1" smtClean="0">
                <a:solidFill>
                  <a:srgbClr val="0070C0"/>
                </a:solidFill>
                <a:sym typeface="Wingdings" pitchFamily="2" charset="2"/>
              </a:rPr>
              <a:t>eating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 a heavy </a:t>
            </a:r>
            <a:r>
              <a:rPr lang="es-ES_tradnl" dirty="0" err="1" smtClean="0">
                <a:solidFill>
                  <a:srgbClr val="0070C0"/>
                </a:solidFill>
                <a:sym typeface="Wingdings" pitchFamily="2" charset="2"/>
              </a:rPr>
              <a:t>meal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.</a:t>
            </a:r>
          </a:p>
          <a:p>
            <a:pPr marL="0" indent="0">
              <a:buNone/>
            </a:pPr>
            <a:r>
              <a:rPr lang="es-ES_tradnl" b="1" u="sng" dirty="0" err="1" smtClean="0">
                <a:solidFill>
                  <a:srgbClr val="0070C0"/>
                </a:solidFill>
                <a:sym typeface="Wingdings" pitchFamily="2" charset="2"/>
              </a:rPr>
              <a:t>Never</a:t>
            </a:r>
            <a:r>
              <a:rPr lang="es-ES_tradnl" b="1" u="sng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_tradnl" b="1" u="sng" dirty="0" err="1" smtClean="0">
                <a:solidFill>
                  <a:srgbClr val="0070C0"/>
                </a:solidFill>
                <a:sym typeface="Wingdings" pitchFamily="2" charset="2"/>
              </a:rPr>
              <a:t>before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_tradnl" dirty="0" err="1" smtClean="0">
                <a:solidFill>
                  <a:srgbClr val="0070C0"/>
                </a:solidFill>
                <a:sym typeface="Wingdings" pitchFamily="2" charset="2"/>
              </a:rPr>
              <a:t>had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 I </a:t>
            </a:r>
            <a:r>
              <a:rPr lang="es-ES_tradnl" dirty="0" err="1" smtClean="0">
                <a:solidFill>
                  <a:srgbClr val="0070C0"/>
                </a:solidFill>
                <a:sym typeface="Wingdings" pitchFamily="2" charset="2"/>
              </a:rPr>
              <a:t>seen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_tradnl" dirty="0" err="1" smtClean="0">
                <a:solidFill>
                  <a:srgbClr val="0070C0"/>
                </a:solidFill>
                <a:sym typeface="Wingdings" pitchFamily="2" charset="2"/>
              </a:rPr>
              <a:t>anything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 so </a:t>
            </a:r>
            <a:r>
              <a:rPr lang="es-ES_tradnl" dirty="0" err="1" smtClean="0">
                <a:solidFill>
                  <a:srgbClr val="0070C0"/>
                </a:solidFill>
                <a:sym typeface="Wingdings" pitchFamily="2" charset="2"/>
              </a:rPr>
              <a:t>beautiful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.</a:t>
            </a:r>
          </a:p>
          <a:p>
            <a:pPr marL="0" indent="0">
              <a:buNone/>
            </a:pPr>
            <a:r>
              <a:rPr lang="es-ES_tradnl" b="1" u="sng" dirty="0" smtClean="0">
                <a:solidFill>
                  <a:srgbClr val="0070C0"/>
                </a:solidFill>
                <a:sym typeface="Wingdings" pitchFamily="2" charset="2"/>
              </a:rPr>
              <a:t>No </a:t>
            </a:r>
            <a:r>
              <a:rPr lang="es-ES_tradnl" b="1" u="sng" dirty="0" err="1" smtClean="0">
                <a:solidFill>
                  <a:srgbClr val="0070C0"/>
                </a:solidFill>
                <a:sym typeface="Wingdings" pitchFamily="2" charset="2"/>
              </a:rPr>
              <a:t>longer</a:t>
            </a:r>
            <a:r>
              <a:rPr lang="es-ES_tradnl" b="1" u="sng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can </a:t>
            </a:r>
            <a:r>
              <a:rPr lang="es-ES_tradnl" dirty="0" err="1" smtClean="0">
                <a:solidFill>
                  <a:srgbClr val="0070C0"/>
                </a:solidFill>
                <a:sym typeface="Wingdings" pitchFamily="2" charset="2"/>
              </a:rPr>
              <a:t>boys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 and </a:t>
            </a:r>
            <a:r>
              <a:rPr lang="es-ES_tradnl" dirty="0" err="1" smtClean="0">
                <a:solidFill>
                  <a:srgbClr val="0070C0"/>
                </a:solidFill>
                <a:sym typeface="Wingdings" pitchFamily="2" charset="2"/>
              </a:rPr>
              <a:t>girls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 pick up </a:t>
            </a:r>
            <a:r>
              <a:rPr lang="es-ES_tradnl" dirty="0" err="1" smtClean="0">
                <a:solidFill>
                  <a:srgbClr val="0070C0"/>
                </a:solidFill>
                <a:sym typeface="Wingdings" pitchFamily="2" charset="2"/>
              </a:rPr>
              <a:t>their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_tradnl" dirty="0" err="1" smtClean="0">
                <a:solidFill>
                  <a:srgbClr val="0070C0"/>
                </a:solidFill>
                <a:sym typeface="Wingdings" pitchFamily="2" charset="2"/>
              </a:rPr>
              <a:t>skills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_tradnl" dirty="0" err="1" smtClean="0">
                <a:solidFill>
                  <a:srgbClr val="0070C0"/>
                </a:solidFill>
                <a:sym typeface="Wingdings" pitchFamily="2" charset="2"/>
              </a:rPr>
              <a:t>from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_tradnl" dirty="0" err="1" smtClean="0">
                <a:solidFill>
                  <a:srgbClr val="0070C0"/>
                </a:solidFill>
                <a:sym typeface="Wingdings" pitchFamily="2" charset="2"/>
              </a:rPr>
              <a:t>their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_tradnl" dirty="0" err="1" smtClean="0">
                <a:solidFill>
                  <a:srgbClr val="0070C0"/>
                </a:solidFill>
                <a:sym typeface="Wingdings" pitchFamily="2" charset="2"/>
              </a:rPr>
              <a:t>parents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.</a:t>
            </a:r>
          </a:p>
          <a:p>
            <a:pPr marL="0" indent="0">
              <a:buNone/>
            </a:pPr>
            <a:r>
              <a:rPr lang="es-ES_tradnl" b="1" u="sng" dirty="0" smtClean="0">
                <a:solidFill>
                  <a:srgbClr val="0070C0"/>
                </a:solidFill>
                <a:sym typeface="Wingdings" pitchFamily="2" charset="2"/>
              </a:rPr>
              <a:t>No </a:t>
            </a:r>
            <a:r>
              <a:rPr lang="es-ES_tradnl" b="1" u="sng" dirty="0" err="1" smtClean="0">
                <a:solidFill>
                  <a:srgbClr val="0070C0"/>
                </a:solidFill>
                <a:sym typeface="Wingdings" pitchFamily="2" charset="2"/>
              </a:rPr>
              <a:t>sooner</a:t>
            </a:r>
            <a:r>
              <a:rPr lang="es-ES_tradnl" b="1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_tradnl" dirty="0" err="1" smtClean="0">
                <a:solidFill>
                  <a:srgbClr val="0070C0"/>
                </a:solidFill>
                <a:sym typeface="Wingdings" pitchFamily="2" charset="2"/>
              </a:rPr>
              <a:t>had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 Tim </a:t>
            </a:r>
            <a:r>
              <a:rPr lang="es-ES_tradnl" dirty="0" err="1" smtClean="0">
                <a:solidFill>
                  <a:srgbClr val="0070C0"/>
                </a:solidFill>
                <a:sym typeface="Wingdings" pitchFamily="2" charset="2"/>
              </a:rPr>
              <a:t>left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, </a:t>
            </a:r>
            <a:r>
              <a:rPr lang="es-ES_tradnl" b="1" dirty="0" err="1" smtClean="0">
                <a:solidFill>
                  <a:srgbClr val="0070C0"/>
                </a:solidFill>
                <a:sym typeface="Wingdings" pitchFamily="2" charset="2"/>
              </a:rPr>
              <a:t>than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_tradnl" dirty="0" err="1" smtClean="0">
                <a:solidFill>
                  <a:srgbClr val="0070C0"/>
                </a:solidFill>
                <a:sym typeface="Wingdings" pitchFamily="2" charset="2"/>
              </a:rPr>
              <a:t>the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_tradnl" dirty="0" err="1" smtClean="0">
                <a:solidFill>
                  <a:srgbClr val="0070C0"/>
                </a:solidFill>
                <a:sym typeface="Wingdings" pitchFamily="2" charset="2"/>
              </a:rPr>
              <a:t>phone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_tradnl" dirty="0" err="1" smtClean="0">
                <a:solidFill>
                  <a:srgbClr val="0070C0"/>
                </a:solidFill>
                <a:sym typeface="Wingdings" pitchFamily="2" charset="2"/>
              </a:rPr>
              <a:t>rang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.</a:t>
            </a:r>
          </a:p>
          <a:p>
            <a:pPr marL="0" indent="0">
              <a:buNone/>
            </a:pP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A: I </a:t>
            </a:r>
            <a:r>
              <a:rPr lang="es-ES_tradnl" dirty="0" err="1" smtClean="0">
                <a:solidFill>
                  <a:srgbClr val="0070C0"/>
                </a:solidFill>
                <a:sym typeface="Wingdings" pitchFamily="2" charset="2"/>
              </a:rPr>
              <a:t>can’t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_tradnl" dirty="0" err="1" smtClean="0">
                <a:solidFill>
                  <a:srgbClr val="0070C0"/>
                </a:solidFill>
                <a:sym typeface="Wingdings" pitchFamily="2" charset="2"/>
              </a:rPr>
              <a:t>swim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. B: </a:t>
            </a:r>
            <a:r>
              <a:rPr lang="es-ES_tradnl" b="1" u="sng" dirty="0" err="1" smtClean="0">
                <a:solidFill>
                  <a:srgbClr val="0070C0"/>
                </a:solidFill>
                <a:sym typeface="Wingdings" pitchFamily="2" charset="2"/>
              </a:rPr>
              <a:t>Neither</a:t>
            </a:r>
            <a:r>
              <a:rPr lang="es-ES_tradnl" b="1" u="sng" dirty="0" smtClean="0">
                <a:solidFill>
                  <a:srgbClr val="0070C0"/>
                </a:solidFill>
                <a:sym typeface="Wingdings" pitchFamily="2" charset="2"/>
              </a:rPr>
              <a:t>/ </a:t>
            </a:r>
            <a:r>
              <a:rPr lang="es-ES_tradnl" b="1" u="sng" dirty="0" err="1" smtClean="0">
                <a:solidFill>
                  <a:srgbClr val="0070C0"/>
                </a:solidFill>
                <a:sym typeface="Wingdings" pitchFamily="2" charset="2"/>
              </a:rPr>
              <a:t>Nor</a:t>
            </a:r>
            <a:r>
              <a:rPr lang="es-ES_tradnl" b="1" u="sng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can I. </a:t>
            </a:r>
            <a:r>
              <a:rPr lang="es-ES_tradnl" dirty="0" smtClean="0">
                <a:solidFill>
                  <a:schemeClr val="tx1"/>
                </a:solidFill>
                <a:sym typeface="Wingdings" pitchFamily="2" charset="2"/>
              </a:rPr>
              <a:t>(</a:t>
            </a:r>
            <a:r>
              <a:rPr lang="es-ES_tradnl" dirty="0" err="1" smtClean="0">
                <a:solidFill>
                  <a:schemeClr val="tx1"/>
                </a:solidFill>
                <a:sym typeface="Wingdings" pitchFamily="2" charset="2"/>
              </a:rPr>
              <a:t>With</a:t>
            </a:r>
            <a:r>
              <a:rPr lang="es-ES_tradnl" dirty="0" smtClean="0">
                <a:solidFill>
                  <a:schemeClr val="tx1"/>
                </a:solidFill>
                <a:sym typeface="Wingdings" pitchFamily="2" charset="2"/>
              </a:rPr>
              <a:t> “</a:t>
            </a:r>
            <a:r>
              <a:rPr lang="es-ES_tradnl" dirty="0" err="1" smtClean="0">
                <a:solidFill>
                  <a:schemeClr val="tx1"/>
                </a:solidFill>
                <a:sym typeface="Wingdings" pitchFamily="2" charset="2"/>
              </a:rPr>
              <a:t>neither</a:t>
            </a:r>
            <a:r>
              <a:rPr lang="es-ES_tradnl" dirty="0" smtClean="0">
                <a:solidFill>
                  <a:schemeClr val="tx1"/>
                </a:solidFill>
                <a:sym typeface="Wingdings" pitchFamily="2" charset="2"/>
              </a:rPr>
              <a:t>/</a:t>
            </a:r>
            <a:r>
              <a:rPr lang="es-ES_tradnl" dirty="0" err="1" smtClean="0">
                <a:solidFill>
                  <a:schemeClr val="tx1"/>
                </a:solidFill>
                <a:sym typeface="Wingdings" pitchFamily="2" charset="2"/>
              </a:rPr>
              <a:t>nor</a:t>
            </a:r>
            <a:r>
              <a:rPr lang="es-ES_tradnl" dirty="0" smtClean="0">
                <a:solidFill>
                  <a:schemeClr val="tx1"/>
                </a:solidFill>
                <a:sym typeface="Wingdings" pitchFamily="2" charset="2"/>
              </a:rPr>
              <a:t>” </a:t>
            </a:r>
            <a:r>
              <a:rPr lang="es-ES_tradnl" dirty="0" err="1" smtClean="0">
                <a:solidFill>
                  <a:schemeClr val="tx1"/>
                </a:solidFill>
                <a:sym typeface="Wingdings" pitchFamily="2" charset="2"/>
              </a:rPr>
              <a:t>there</a:t>
            </a:r>
            <a:r>
              <a:rPr lang="es-ES_tradnl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s-ES_tradnl" dirty="0" err="1" smtClean="0">
                <a:solidFill>
                  <a:schemeClr val="tx1"/>
                </a:solidFill>
                <a:sym typeface="Wingdings" pitchFamily="2" charset="2"/>
              </a:rPr>
              <a:t>is</a:t>
            </a:r>
            <a:r>
              <a:rPr lang="es-ES_tradnl" dirty="0" smtClean="0">
                <a:solidFill>
                  <a:schemeClr val="tx1"/>
                </a:solidFill>
                <a:sym typeface="Wingdings" pitchFamily="2" charset="2"/>
              </a:rPr>
              <a:t> no </a:t>
            </a:r>
            <a:r>
              <a:rPr lang="es-ES_tradnl" dirty="0" err="1" smtClean="0">
                <a:solidFill>
                  <a:schemeClr val="tx1"/>
                </a:solidFill>
                <a:sym typeface="Wingdings" pitchFamily="2" charset="2"/>
              </a:rPr>
              <a:t>main</a:t>
            </a:r>
            <a:r>
              <a:rPr lang="es-ES_tradnl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s-ES_tradnl" dirty="0" err="1" smtClean="0">
                <a:solidFill>
                  <a:schemeClr val="tx1"/>
                </a:solidFill>
                <a:sym typeface="Wingdings" pitchFamily="2" charset="2"/>
              </a:rPr>
              <a:t>verb</a:t>
            </a:r>
            <a:r>
              <a:rPr lang="es-ES_tradnl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s-ES_tradnl" dirty="0" err="1" smtClean="0">
                <a:solidFill>
                  <a:schemeClr val="tx1"/>
                </a:solidFill>
                <a:sym typeface="Wingdings" pitchFamily="2" charset="2"/>
              </a:rPr>
              <a:t>after</a:t>
            </a:r>
            <a:r>
              <a:rPr lang="es-ES_tradnl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s-ES_tradnl" dirty="0" err="1" smtClean="0">
                <a:solidFill>
                  <a:schemeClr val="tx1"/>
                </a:solidFill>
                <a:sym typeface="Wingdings" pitchFamily="2" charset="2"/>
              </a:rPr>
              <a:t>the</a:t>
            </a:r>
            <a:r>
              <a:rPr lang="es-ES_tradnl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s-ES_tradnl" dirty="0" err="1" smtClean="0">
                <a:solidFill>
                  <a:schemeClr val="tx1"/>
                </a:solidFill>
                <a:sym typeface="Wingdings" pitchFamily="2" charset="2"/>
              </a:rPr>
              <a:t>subject</a:t>
            </a:r>
            <a:r>
              <a:rPr lang="es-ES_tradnl" dirty="0" smtClean="0">
                <a:solidFill>
                  <a:schemeClr val="tx1"/>
                </a:solidFill>
                <a:sym typeface="Wingdings" pitchFamily="2" charset="2"/>
              </a:rPr>
              <a:t>)</a:t>
            </a:r>
            <a:endParaRPr lang="es-ES" dirty="0">
              <a:solidFill>
                <a:schemeClr val="tx1"/>
              </a:solidFill>
            </a:endParaRP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sz="2800" b="1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es-ES" sz="2800" b="1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es-ES" b="1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es-ES" b="1" dirty="0">
              <a:solidFill>
                <a:srgbClr val="00B050"/>
              </a:solidFill>
            </a:endParaRPr>
          </a:p>
          <a:p>
            <a:pPr>
              <a:buNone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571170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s-ES" b="1" dirty="0" err="1" smtClean="0">
                <a:solidFill>
                  <a:srgbClr val="0070C0"/>
                </a:solidFill>
              </a:rPr>
              <a:t>Inversion</a:t>
            </a:r>
            <a:endParaRPr lang="es-ES" b="1" dirty="0">
              <a:solidFill>
                <a:srgbClr val="0070C0"/>
              </a:solidFill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s-ES" b="1" u="sng" dirty="0"/>
              <a:t>Uses</a:t>
            </a:r>
            <a:r>
              <a:rPr lang="es-ES" dirty="0"/>
              <a:t>:</a:t>
            </a:r>
          </a:p>
          <a:p>
            <a:pPr>
              <a:buNone/>
            </a:pPr>
            <a:r>
              <a:rPr lang="es-ES" sz="2900" dirty="0" err="1"/>
              <a:t>We</a:t>
            </a:r>
            <a:r>
              <a:rPr lang="es-ES" sz="2900" dirty="0"/>
              <a:t> </a:t>
            </a:r>
            <a:r>
              <a:rPr lang="es-ES" sz="2900" dirty="0" err="1"/>
              <a:t>find</a:t>
            </a:r>
            <a:r>
              <a:rPr lang="es-ES" sz="2900" dirty="0"/>
              <a:t> </a:t>
            </a:r>
            <a:r>
              <a:rPr lang="es-ES" sz="2900" dirty="0" err="1"/>
              <a:t>the</a:t>
            </a:r>
            <a:r>
              <a:rPr lang="es-ES" sz="2900" dirty="0"/>
              <a:t> </a:t>
            </a:r>
            <a:r>
              <a:rPr lang="es-ES" sz="2900" dirty="0" err="1"/>
              <a:t>word</a:t>
            </a:r>
            <a:r>
              <a:rPr lang="es-ES" sz="2900" dirty="0"/>
              <a:t> </a:t>
            </a:r>
            <a:r>
              <a:rPr lang="es-ES" sz="2900" dirty="0" err="1"/>
              <a:t>order</a:t>
            </a:r>
            <a:r>
              <a:rPr lang="es-ES" sz="2900" dirty="0"/>
              <a:t> EMPHASIZED ELEMENT + </a:t>
            </a:r>
            <a:r>
              <a:rPr lang="es-ES" sz="2900" dirty="0" smtClean="0"/>
              <a:t>AUXIL. </a:t>
            </a:r>
            <a:r>
              <a:rPr lang="es-ES" sz="2900" dirty="0"/>
              <a:t>+ SUBJECT + </a:t>
            </a:r>
            <a:r>
              <a:rPr lang="es-ES" sz="2900" dirty="0" smtClean="0"/>
              <a:t>VERB:</a:t>
            </a:r>
          </a:p>
          <a:p>
            <a:pPr>
              <a:buNone/>
            </a:pPr>
            <a:endParaRPr lang="es-ES" dirty="0"/>
          </a:p>
          <a:p>
            <a:pPr>
              <a:buFont typeface="Wingdings" pitchFamily="2" charset="2"/>
              <a:buChar char="§"/>
            </a:pPr>
            <a:r>
              <a:rPr lang="es-ES" dirty="0" err="1" smtClean="0"/>
              <a:t>When</a:t>
            </a:r>
            <a:r>
              <a:rPr lang="es-ES" dirty="0" smtClean="0"/>
              <a:t> a </a:t>
            </a:r>
            <a:r>
              <a:rPr lang="es-ES" b="1" dirty="0" err="1" smtClean="0"/>
              <a:t>limiting</a:t>
            </a:r>
            <a:r>
              <a:rPr lang="es-ES" dirty="0" smtClean="0"/>
              <a:t> </a:t>
            </a:r>
            <a:r>
              <a:rPr lang="es-ES" dirty="0" err="1" smtClean="0"/>
              <a:t>word</a:t>
            </a:r>
            <a:r>
              <a:rPr lang="es-ES" dirty="0" smtClean="0"/>
              <a:t>/</a:t>
            </a:r>
            <a:r>
              <a:rPr lang="es-ES" dirty="0" err="1" smtClean="0"/>
              <a:t>phrase</a:t>
            </a:r>
            <a:r>
              <a:rPr lang="es-ES" dirty="0" smtClean="0"/>
              <a:t> (</a:t>
            </a:r>
            <a:r>
              <a:rPr lang="es-ES" i="1" dirty="0" err="1" smtClean="0"/>
              <a:t>only</a:t>
            </a:r>
            <a:r>
              <a:rPr lang="es-ES" i="1" dirty="0" smtClean="0"/>
              <a:t>/</a:t>
            </a:r>
            <a:r>
              <a:rPr lang="es-ES" i="1" dirty="0" err="1" smtClean="0"/>
              <a:t>little</a:t>
            </a:r>
            <a:r>
              <a:rPr lang="es-ES" dirty="0" smtClean="0"/>
              <a:t>) 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put</a:t>
            </a:r>
            <a:r>
              <a:rPr lang="es-ES" dirty="0" smtClean="0"/>
              <a:t> at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beginning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sentence</a:t>
            </a:r>
            <a:r>
              <a:rPr lang="es-ES" dirty="0" smtClean="0"/>
              <a:t>:</a:t>
            </a:r>
            <a:endParaRPr lang="es-ES" dirty="0"/>
          </a:p>
          <a:p>
            <a:pPr marL="0" indent="0">
              <a:buNone/>
            </a:pPr>
            <a:r>
              <a:rPr lang="es-ES" b="1" u="sng" dirty="0" err="1" smtClean="0">
                <a:solidFill>
                  <a:srgbClr val="0070C0"/>
                </a:solidFill>
              </a:rPr>
              <a:t>Only</a:t>
            </a:r>
            <a:r>
              <a:rPr lang="es-ES" b="1" u="sng" dirty="0" smtClean="0">
                <a:solidFill>
                  <a:srgbClr val="0070C0"/>
                </a:solidFill>
              </a:rPr>
              <a:t> </a:t>
            </a:r>
            <a:r>
              <a:rPr lang="es-ES" b="1" u="sng" dirty="0" err="1" smtClean="0">
                <a:solidFill>
                  <a:srgbClr val="0070C0"/>
                </a:solidFill>
              </a:rPr>
              <a:t>after</a:t>
            </a:r>
            <a:r>
              <a:rPr lang="es-ES" b="1" u="sng" dirty="0" smtClean="0">
                <a:solidFill>
                  <a:srgbClr val="0070C0"/>
                </a:solidFill>
              </a:rPr>
              <a:t> </a:t>
            </a:r>
            <a:r>
              <a:rPr lang="es-ES" b="1" u="sng" dirty="0" err="1" smtClean="0">
                <a:solidFill>
                  <a:srgbClr val="0070C0"/>
                </a:solidFill>
              </a:rPr>
              <a:t>her</a:t>
            </a:r>
            <a:r>
              <a:rPr lang="es-ES" b="1" u="sng" dirty="0" smtClean="0">
                <a:solidFill>
                  <a:srgbClr val="0070C0"/>
                </a:solidFill>
              </a:rPr>
              <a:t> </a:t>
            </a:r>
            <a:r>
              <a:rPr lang="es-ES" b="1" u="sng" dirty="0" err="1" smtClean="0">
                <a:solidFill>
                  <a:srgbClr val="0070C0"/>
                </a:solidFill>
              </a:rPr>
              <a:t>death</a:t>
            </a: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dirty="0" err="1" smtClean="0">
                <a:solidFill>
                  <a:srgbClr val="0070C0"/>
                </a:solidFill>
              </a:rPr>
              <a:t>was</a:t>
            </a:r>
            <a:r>
              <a:rPr lang="es-ES" dirty="0" smtClean="0">
                <a:solidFill>
                  <a:srgbClr val="0070C0"/>
                </a:solidFill>
              </a:rPr>
              <a:t> I </a:t>
            </a:r>
            <a:r>
              <a:rPr lang="es-ES" dirty="0" err="1" smtClean="0">
                <a:solidFill>
                  <a:srgbClr val="0070C0"/>
                </a:solidFill>
              </a:rPr>
              <a:t>able</a:t>
            </a: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dirty="0" err="1" smtClean="0">
                <a:solidFill>
                  <a:srgbClr val="0070C0"/>
                </a:solidFill>
              </a:rPr>
              <a:t>to</a:t>
            </a: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dirty="0" err="1" smtClean="0">
                <a:solidFill>
                  <a:srgbClr val="0070C0"/>
                </a:solidFill>
              </a:rPr>
              <a:t>aprreciate</a:t>
            </a: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dirty="0" err="1" smtClean="0">
                <a:solidFill>
                  <a:srgbClr val="0070C0"/>
                </a:solidFill>
              </a:rPr>
              <a:t>her</a:t>
            </a:r>
            <a:r>
              <a:rPr lang="es-ES" dirty="0" smtClean="0">
                <a:solidFill>
                  <a:srgbClr val="0070C0"/>
                </a:solidFill>
              </a:rPr>
              <a:t>. </a:t>
            </a:r>
            <a:endParaRPr lang="es-ES" dirty="0">
              <a:solidFill>
                <a:srgbClr val="0070C0"/>
              </a:solidFill>
            </a:endParaRPr>
          </a:p>
          <a:p>
            <a:pPr>
              <a:buNone/>
            </a:pPr>
            <a:r>
              <a:rPr lang="es-ES" b="1" u="sng" dirty="0" err="1" smtClean="0">
                <a:solidFill>
                  <a:srgbClr val="0070C0"/>
                </a:solidFill>
                <a:sym typeface="Wingdings" pitchFamily="2" charset="2"/>
              </a:rPr>
              <a:t>Only</a:t>
            </a:r>
            <a:r>
              <a:rPr lang="es-ES" b="1" u="sng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" b="1" u="sng" dirty="0" err="1" smtClean="0">
                <a:solidFill>
                  <a:srgbClr val="0070C0"/>
                </a:solidFill>
                <a:sym typeface="Wingdings" pitchFamily="2" charset="2"/>
              </a:rPr>
              <a:t>when</a:t>
            </a:r>
            <a:r>
              <a:rPr lang="es-ES" b="1" u="sng" dirty="0" smtClean="0">
                <a:solidFill>
                  <a:srgbClr val="0070C0"/>
                </a:solidFill>
                <a:sym typeface="Wingdings" pitchFamily="2" charset="2"/>
              </a:rPr>
              <a:t> I </a:t>
            </a:r>
            <a:r>
              <a:rPr lang="es-ES" b="1" u="sng" dirty="0" err="1" smtClean="0">
                <a:solidFill>
                  <a:srgbClr val="0070C0"/>
                </a:solidFill>
                <a:sym typeface="Wingdings" pitchFamily="2" charset="2"/>
              </a:rPr>
              <a:t>took</a:t>
            </a:r>
            <a:r>
              <a:rPr lang="es-ES" b="1" u="sng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" b="1" u="sng" dirty="0" err="1" smtClean="0">
                <a:solidFill>
                  <a:srgbClr val="0070C0"/>
                </a:solidFill>
                <a:sym typeface="Wingdings" pitchFamily="2" charset="2"/>
              </a:rPr>
              <a:t>the</a:t>
            </a:r>
            <a:r>
              <a:rPr lang="es-ES" b="1" u="sng" dirty="0" smtClean="0">
                <a:solidFill>
                  <a:srgbClr val="0070C0"/>
                </a:solidFill>
                <a:sym typeface="Wingdings" pitchFamily="2" charset="2"/>
              </a:rPr>
              <a:t> test</a:t>
            </a:r>
            <a:r>
              <a:rPr lang="es-ES" b="1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" dirty="0" err="1" smtClean="0">
                <a:solidFill>
                  <a:srgbClr val="0070C0"/>
                </a:solidFill>
                <a:sym typeface="Wingdings" pitchFamily="2" charset="2"/>
              </a:rPr>
              <a:t>did</a:t>
            </a:r>
            <a:r>
              <a:rPr lang="es-ES" dirty="0" smtClean="0">
                <a:solidFill>
                  <a:srgbClr val="0070C0"/>
                </a:solidFill>
                <a:sym typeface="Wingdings" pitchFamily="2" charset="2"/>
              </a:rPr>
              <a:t> I </a:t>
            </a:r>
            <a:r>
              <a:rPr lang="es-ES" dirty="0" err="1" smtClean="0">
                <a:solidFill>
                  <a:srgbClr val="0070C0"/>
                </a:solidFill>
                <a:sym typeface="Wingdings" pitchFamily="2" charset="2"/>
              </a:rPr>
              <a:t>realise</a:t>
            </a:r>
            <a:r>
              <a:rPr lang="es-ES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" dirty="0" err="1" smtClean="0">
                <a:solidFill>
                  <a:srgbClr val="0070C0"/>
                </a:solidFill>
                <a:sym typeface="Wingdings" pitchFamily="2" charset="2"/>
              </a:rPr>
              <a:t>how</a:t>
            </a:r>
            <a:r>
              <a:rPr lang="es-ES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" dirty="0" err="1" smtClean="0">
                <a:solidFill>
                  <a:srgbClr val="0070C0"/>
                </a:solidFill>
                <a:sym typeface="Wingdings" pitchFamily="2" charset="2"/>
              </a:rPr>
              <a:t>little</a:t>
            </a:r>
            <a:r>
              <a:rPr lang="es-ES" dirty="0" smtClean="0">
                <a:solidFill>
                  <a:srgbClr val="0070C0"/>
                </a:solidFill>
                <a:sym typeface="Wingdings" pitchFamily="2" charset="2"/>
              </a:rPr>
              <a:t> I </a:t>
            </a:r>
            <a:r>
              <a:rPr lang="es-ES" dirty="0" err="1" smtClean="0">
                <a:solidFill>
                  <a:srgbClr val="0070C0"/>
                </a:solidFill>
                <a:sym typeface="Wingdings" pitchFamily="2" charset="2"/>
              </a:rPr>
              <a:t>knew</a:t>
            </a:r>
            <a:r>
              <a:rPr lang="es-ES" dirty="0" smtClean="0">
                <a:solidFill>
                  <a:srgbClr val="0070C0"/>
                </a:solidFill>
                <a:sym typeface="Wingdings" pitchFamily="2" charset="2"/>
              </a:rPr>
              <a:t>.</a:t>
            </a:r>
          </a:p>
          <a:p>
            <a:pPr>
              <a:buNone/>
            </a:pPr>
            <a:r>
              <a:rPr lang="es-ES_tradnl" b="1" u="sng" dirty="0" err="1" smtClean="0">
                <a:solidFill>
                  <a:srgbClr val="0070C0"/>
                </a:solidFill>
                <a:sym typeface="Wingdings" pitchFamily="2" charset="2"/>
              </a:rPr>
              <a:t>Only</a:t>
            </a:r>
            <a:r>
              <a:rPr lang="es-ES_tradnl" b="1" u="sng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_tradnl" b="1" u="sng" dirty="0" err="1" smtClean="0">
                <a:solidFill>
                  <a:srgbClr val="0070C0"/>
                </a:solidFill>
                <a:sym typeface="Wingdings" pitchFamily="2" charset="2"/>
              </a:rPr>
              <a:t>later</a:t>
            </a:r>
            <a:r>
              <a:rPr lang="es-ES_tradnl" b="1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_tradnl" dirty="0" err="1" smtClean="0">
                <a:solidFill>
                  <a:srgbClr val="0070C0"/>
                </a:solidFill>
                <a:sym typeface="Wingdings" pitchFamily="2" charset="2"/>
              </a:rPr>
              <a:t>did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_tradnl" dirty="0" err="1" smtClean="0">
                <a:solidFill>
                  <a:srgbClr val="0070C0"/>
                </a:solidFill>
                <a:sym typeface="Wingdings" pitchFamily="2" charset="2"/>
              </a:rPr>
              <a:t>she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_tradnl" dirty="0" err="1" smtClean="0">
                <a:solidFill>
                  <a:srgbClr val="0070C0"/>
                </a:solidFill>
                <a:sym typeface="Wingdings" pitchFamily="2" charset="2"/>
              </a:rPr>
              <a:t>realise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_tradnl" dirty="0" err="1" smtClean="0">
                <a:solidFill>
                  <a:srgbClr val="0070C0"/>
                </a:solidFill>
                <a:sym typeface="Wingdings" pitchFamily="2" charset="2"/>
              </a:rPr>
              <a:t>that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_tradnl" dirty="0" err="1" smtClean="0">
                <a:solidFill>
                  <a:srgbClr val="0070C0"/>
                </a:solidFill>
                <a:sym typeface="Wingdings" pitchFamily="2" charset="2"/>
              </a:rPr>
              <a:t>she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_tradnl" dirty="0" err="1" smtClean="0">
                <a:solidFill>
                  <a:srgbClr val="0070C0"/>
                </a:solidFill>
                <a:sym typeface="Wingdings" pitchFamily="2" charset="2"/>
              </a:rPr>
              <a:t>had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_tradnl" dirty="0" err="1" smtClean="0">
                <a:solidFill>
                  <a:srgbClr val="0070C0"/>
                </a:solidFill>
                <a:sym typeface="Wingdings" pitchFamily="2" charset="2"/>
              </a:rPr>
              <a:t>been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_tradnl" dirty="0" err="1" smtClean="0">
                <a:solidFill>
                  <a:srgbClr val="0070C0"/>
                </a:solidFill>
                <a:sym typeface="Wingdings" pitchFamily="2" charset="2"/>
              </a:rPr>
              <a:t>given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_tradnl" dirty="0" err="1" smtClean="0">
                <a:solidFill>
                  <a:srgbClr val="0070C0"/>
                </a:solidFill>
                <a:sym typeface="Wingdings" pitchFamily="2" charset="2"/>
              </a:rPr>
              <a:t>the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_tradnl" dirty="0" err="1" smtClean="0">
                <a:solidFill>
                  <a:srgbClr val="0070C0"/>
                </a:solidFill>
                <a:sym typeface="Wingdings" pitchFamily="2" charset="2"/>
              </a:rPr>
              <a:t>wrong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_tradnl" dirty="0" err="1" smtClean="0">
                <a:solidFill>
                  <a:srgbClr val="0070C0"/>
                </a:solidFill>
                <a:sym typeface="Wingdings" pitchFamily="2" charset="2"/>
              </a:rPr>
              <a:t>change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.</a:t>
            </a:r>
          </a:p>
          <a:p>
            <a:pPr>
              <a:buNone/>
            </a:pPr>
            <a:r>
              <a:rPr lang="en-US" b="1" u="sng" dirty="0">
                <a:solidFill>
                  <a:srgbClr val="0070C0"/>
                </a:solidFill>
              </a:rPr>
              <a:t>Little</a:t>
            </a:r>
            <a:r>
              <a:rPr lang="en-US" dirty="0">
                <a:solidFill>
                  <a:srgbClr val="0070C0"/>
                </a:solidFill>
              </a:rPr>
              <a:t> did I know that the course of my life was about to change</a:t>
            </a:r>
            <a:r>
              <a:rPr lang="es-ES_tradnl" dirty="0" smtClean="0">
                <a:solidFill>
                  <a:srgbClr val="0070C0"/>
                </a:solidFill>
                <a:sym typeface="Wingdings" pitchFamily="2" charset="2"/>
              </a:rPr>
              <a:t>. </a:t>
            </a:r>
          </a:p>
          <a:p>
            <a:pPr>
              <a:buNone/>
            </a:pPr>
            <a:r>
              <a:rPr lang="es-ES_tradnl" dirty="0" smtClean="0">
                <a:solidFill>
                  <a:schemeClr val="tx1"/>
                </a:solidFill>
                <a:sym typeface="Wingdings" pitchFamily="2" charset="2"/>
              </a:rPr>
              <a:t>“Little” (</a:t>
            </a:r>
            <a:r>
              <a:rPr lang="es-ES_tradnl" dirty="0" err="1" smtClean="0">
                <a:solidFill>
                  <a:schemeClr val="tx1"/>
                </a:solidFill>
                <a:sym typeface="Wingdings" pitchFamily="2" charset="2"/>
              </a:rPr>
              <a:t>adverb</a:t>
            </a:r>
            <a:r>
              <a:rPr lang="es-ES_tradnl" dirty="0" smtClean="0">
                <a:solidFill>
                  <a:schemeClr val="tx1"/>
                </a:solidFill>
                <a:sym typeface="Wingdings" pitchFamily="2" charset="2"/>
              </a:rPr>
              <a:t>) </a:t>
            </a:r>
            <a:r>
              <a:rPr lang="es-ES_tradnl" dirty="0" err="1" smtClean="0">
                <a:solidFill>
                  <a:schemeClr val="tx1"/>
                </a:solidFill>
                <a:sym typeface="Wingdings" pitchFamily="2" charset="2"/>
              </a:rPr>
              <a:t>is</a:t>
            </a:r>
            <a:r>
              <a:rPr lang="es-ES_tradnl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s-ES_tradnl" dirty="0" err="1" smtClean="0">
                <a:solidFill>
                  <a:schemeClr val="tx1"/>
                </a:solidFill>
                <a:sym typeface="Wingdings" pitchFamily="2" charset="2"/>
              </a:rPr>
              <a:t>used</a:t>
            </a:r>
            <a:r>
              <a:rPr lang="es-ES_tradnl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s-ES_tradnl" dirty="0" err="1" smtClean="0">
                <a:solidFill>
                  <a:schemeClr val="tx1"/>
                </a:solidFill>
                <a:sym typeface="Wingdings" pitchFamily="2" charset="2"/>
              </a:rPr>
              <a:t>here</a:t>
            </a:r>
            <a:r>
              <a:rPr lang="es-ES_tradnl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dirty="0"/>
              <a:t>o say that someone did not know or think that something would happen or was </a:t>
            </a:r>
            <a:r>
              <a:rPr lang="en-US" dirty="0" smtClean="0"/>
              <a:t>true</a:t>
            </a:r>
            <a:r>
              <a:rPr lang="en-US" dirty="0"/>
              <a:t>.</a:t>
            </a:r>
            <a:endParaRPr lang="es-ES" dirty="0" smtClean="0">
              <a:solidFill>
                <a:srgbClr val="0070C0"/>
              </a:solidFill>
              <a:sym typeface="Wingdings" pitchFamily="2" charset="2"/>
            </a:endParaRP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sz="2800" b="1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es-ES" sz="2800" b="1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es-ES" b="1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es-ES" b="1" dirty="0">
              <a:solidFill>
                <a:srgbClr val="00B050"/>
              </a:solidFill>
            </a:endParaRPr>
          </a:p>
          <a:p>
            <a:pPr>
              <a:buNone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1791136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s-ES" b="1" dirty="0" err="1" smtClean="0">
                <a:solidFill>
                  <a:srgbClr val="0070C0"/>
                </a:solidFill>
              </a:rPr>
              <a:t>Inversion</a:t>
            </a:r>
            <a:endParaRPr lang="es-ES" b="1" dirty="0">
              <a:solidFill>
                <a:srgbClr val="0070C0"/>
              </a:solidFill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s-ES" sz="4000" b="1" u="sng" dirty="0"/>
              <a:t>Uses</a:t>
            </a:r>
            <a:r>
              <a:rPr lang="es-ES" sz="4000" dirty="0"/>
              <a:t>:</a:t>
            </a:r>
          </a:p>
          <a:p>
            <a:pPr>
              <a:buNone/>
            </a:pPr>
            <a:r>
              <a:rPr lang="es-ES" sz="3600" dirty="0" err="1"/>
              <a:t>We</a:t>
            </a:r>
            <a:r>
              <a:rPr lang="es-ES" sz="3600" dirty="0"/>
              <a:t> </a:t>
            </a:r>
            <a:r>
              <a:rPr lang="es-ES" sz="3600" dirty="0" err="1"/>
              <a:t>find</a:t>
            </a:r>
            <a:r>
              <a:rPr lang="es-ES" sz="3600" dirty="0"/>
              <a:t> </a:t>
            </a:r>
            <a:r>
              <a:rPr lang="es-ES" sz="3600" dirty="0" err="1"/>
              <a:t>the</a:t>
            </a:r>
            <a:r>
              <a:rPr lang="es-ES" sz="3600" dirty="0"/>
              <a:t> </a:t>
            </a:r>
            <a:r>
              <a:rPr lang="es-ES" sz="3600" dirty="0" err="1"/>
              <a:t>word</a:t>
            </a:r>
            <a:r>
              <a:rPr lang="es-ES" sz="3600" dirty="0"/>
              <a:t> </a:t>
            </a:r>
            <a:r>
              <a:rPr lang="es-ES" sz="3600" dirty="0" err="1"/>
              <a:t>order</a:t>
            </a:r>
            <a:r>
              <a:rPr lang="es-ES" sz="3600" dirty="0"/>
              <a:t> </a:t>
            </a:r>
            <a:r>
              <a:rPr lang="es-ES" sz="3600" dirty="0" smtClean="0"/>
              <a:t> AUXILIARY </a:t>
            </a:r>
            <a:r>
              <a:rPr lang="es-ES" sz="3600" dirty="0"/>
              <a:t>+ SUBJECT + </a:t>
            </a:r>
            <a:r>
              <a:rPr lang="es-ES" sz="3600" dirty="0" smtClean="0"/>
              <a:t>VERB:</a:t>
            </a:r>
          </a:p>
          <a:p>
            <a:pPr>
              <a:buNone/>
            </a:pPr>
            <a:r>
              <a:rPr lang="es-ES_tradnl" dirty="0" smtClean="0"/>
              <a:t>(</a:t>
            </a:r>
            <a:r>
              <a:rPr lang="es-ES_tradnl" dirty="0" err="1" smtClean="0"/>
              <a:t>Here</a:t>
            </a:r>
            <a:r>
              <a:rPr lang="es-ES_tradnl" dirty="0" smtClean="0"/>
              <a:t>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b="1" dirty="0" err="1" smtClean="0"/>
              <a:t>auxiliary</a:t>
            </a:r>
            <a:r>
              <a:rPr lang="es-ES_tradnl" dirty="0" smtClean="0"/>
              <a:t> </a:t>
            </a:r>
            <a:r>
              <a:rPr lang="es-ES_tradnl" dirty="0" err="1" smtClean="0"/>
              <a:t>verb</a:t>
            </a:r>
            <a:r>
              <a:rPr lang="es-ES_tradnl" dirty="0" smtClean="0"/>
              <a:t> </a:t>
            </a:r>
            <a:r>
              <a:rPr lang="es-ES_tradnl" dirty="0" err="1" smtClean="0"/>
              <a:t>is</a:t>
            </a:r>
            <a:r>
              <a:rPr lang="es-ES_tradnl" dirty="0" smtClean="0"/>
              <a:t>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b="1" dirty="0" err="1" smtClean="0"/>
              <a:t>emphasized</a:t>
            </a:r>
            <a:r>
              <a:rPr lang="es-ES_tradnl" dirty="0" smtClean="0"/>
              <a:t> </a:t>
            </a:r>
            <a:r>
              <a:rPr lang="es-ES_tradnl" dirty="0" err="1" smtClean="0"/>
              <a:t>element</a:t>
            </a:r>
            <a:r>
              <a:rPr lang="es-ES_tradnl" dirty="0" smtClean="0"/>
              <a:t>)</a:t>
            </a:r>
            <a:endParaRPr lang="es-ES" dirty="0"/>
          </a:p>
          <a:p>
            <a:pPr>
              <a:buFont typeface="Wingdings" pitchFamily="2" charset="2"/>
              <a:buChar char="§"/>
            </a:pPr>
            <a:r>
              <a:rPr lang="es-ES" sz="3800" dirty="0" smtClean="0">
                <a:solidFill>
                  <a:schemeClr val="tx1"/>
                </a:solidFill>
              </a:rPr>
              <a:t>In </a:t>
            </a:r>
            <a:r>
              <a:rPr lang="es-ES" sz="3800" b="1" dirty="0" err="1" smtClean="0">
                <a:solidFill>
                  <a:schemeClr val="tx1"/>
                </a:solidFill>
              </a:rPr>
              <a:t>conditional</a:t>
            </a:r>
            <a:r>
              <a:rPr lang="es-ES" sz="3800" dirty="0" smtClean="0">
                <a:solidFill>
                  <a:schemeClr val="tx1"/>
                </a:solidFill>
              </a:rPr>
              <a:t> </a:t>
            </a:r>
            <a:r>
              <a:rPr lang="es-ES" sz="3800" dirty="0" err="1" smtClean="0">
                <a:solidFill>
                  <a:schemeClr val="tx1"/>
                </a:solidFill>
              </a:rPr>
              <a:t>clauses</a:t>
            </a:r>
            <a:r>
              <a:rPr lang="es-ES" sz="3800" dirty="0" smtClean="0">
                <a:solidFill>
                  <a:schemeClr val="tx1"/>
                </a:solidFill>
              </a:rPr>
              <a:t>, </a:t>
            </a:r>
            <a:r>
              <a:rPr lang="es-ES" sz="3800" dirty="0" err="1" smtClean="0">
                <a:solidFill>
                  <a:schemeClr val="tx1"/>
                </a:solidFill>
              </a:rPr>
              <a:t>when</a:t>
            </a:r>
            <a:r>
              <a:rPr lang="es-ES" sz="3800" dirty="0" smtClean="0">
                <a:solidFill>
                  <a:schemeClr val="tx1"/>
                </a:solidFill>
              </a:rPr>
              <a:t> </a:t>
            </a:r>
            <a:r>
              <a:rPr lang="es-ES" sz="3800" dirty="0" err="1" smtClean="0">
                <a:solidFill>
                  <a:schemeClr val="tx1"/>
                </a:solidFill>
              </a:rPr>
              <a:t>we</a:t>
            </a:r>
            <a:r>
              <a:rPr lang="es-ES" sz="3800" dirty="0" smtClean="0">
                <a:solidFill>
                  <a:schemeClr val="tx1"/>
                </a:solidFill>
              </a:rPr>
              <a:t> </a:t>
            </a:r>
            <a:r>
              <a:rPr lang="es-ES" sz="3800" dirty="0" err="1" smtClean="0">
                <a:solidFill>
                  <a:schemeClr val="tx1"/>
                </a:solidFill>
              </a:rPr>
              <a:t>don’t</a:t>
            </a:r>
            <a:r>
              <a:rPr lang="es-ES" sz="3800" dirty="0" smtClean="0">
                <a:solidFill>
                  <a:schemeClr val="tx1"/>
                </a:solidFill>
              </a:rPr>
              <a:t> use </a:t>
            </a:r>
            <a:r>
              <a:rPr lang="es-ES" sz="3800" dirty="0" err="1" smtClean="0">
                <a:solidFill>
                  <a:schemeClr val="tx1"/>
                </a:solidFill>
              </a:rPr>
              <a:t>the</a:t>
            </a:r>
            <a:r>
              <a:rPr lang="es-ES" sz="3800" dirty="0" smtClean="0">
                <a:solidFill>
                  <a:schemeClr val="tx1"/>
                </a:solidFill>
              </a:rPr>
              <a:t> </a:t>
            </a:r>
            <a:r>
              <a:rPr lang="es-ES" sz="3800" dirty="0" err="1" smtClean="0">
                <a:solidFill>
                  <a:schemeClr val="tx1"/>
                </a:solidFill>
              </a:rPr>
              <a:t>conditional</a:t>
            </a:r>
            <a:r>
              <a:rPr lang="es-ES" sz="3800" dirty="0" smtClean="0">
                <a:solidFill>
                  <a:schemeClr val="tx1"/>
                </a:solidFill>
              </a:rPr>
              <a:t> </a:t>
            </a:r>
            <a:r>
              <a:rPr lang="es-ES" sz="3800" dirty="0" err="1" smtClean="0">
                <a:solidFill>
                  <a:schemeClr val="tx1"/>
                </a:solidFill>
              </a:rPr>
              <a:t>conjuntion</a:t>
            </a:r>
            <a:r>
              <a:rPr lang="es-ES" sz="3800" dirty="0">
                <a:solidFill>
                  <a:schemeClr val="tx1"/>
                </a:solidFill>
              </a:rPr>
              <a:t> </a:t>
            </a:r>
            <a:r>
              <a:rPr lang="es-ES" sz="3800" dirty="0" err="1" smtClean="0">
                <a:solidFill>
                  <a:schemeClr val="tx1"/>
                </a:solidFill>
              </a:rPr>
              <a:t>but</a:t>
            </a:r>
            <a:r>
              <a:rPr lang="es-ES" sz="3800" dirty="0" smtClean="0">
                <a:solidFill>
                  <a:schemeClr val="tx1"/>
                </a:solidFill>
              </a:rPr>
              <a:t> </a:t>
            </a:r>
            <a:r>
              <a:rPr lang="es-ES" sz="3800" dirty="0" err="1" smtClean="0">
                <a:solidFill>
                  <a:schemeClr val="tx1"/>
                </a:solidFill>
              </a:rPr>
              <a:t>start</a:t>
            </a:r>
            <a:r>
              <a:rPr lang="es-ES" sz="3800" dirty="0" smtClean="0">
                <a:solidFill>
                  <a:schemeClr val="tx1"/>
                </a:solidFill>
              </a:rPr>
              <a:t> </a:t>
            </a:r>
            <a:r>
              <a:rPr lang="es-ES" sz="3800" dirty="0" err="1" smtClean="0">
                <a:solidFill>
                  <a:schemeClr val="tx1"/>
                </a:solidFill>
              </a:rPr>
              <a:t>with</a:t>
            </a:r>
            <a:r>
              <a:rPr lang="es-ES" sz="3800" dirty="0" smtClean="0">
                <a:solidFill>
                  <a:schemeClr val="tx1"/>
                </a:solidFill>
              </a:rPr>
              <a:t> </a:t>
            </a:r>
            <a:r>
              <a:rPr lang="es-ES" sz="3800" dirty="0" err="1" smtClean="0">
                <a:solidFill>
                  <a:schemeClr val="tx1"/>
                </a:solidFill>
              </a:rPr>
              <a:t>the</a:t>
            </a:r>
            <a:r>
              <a:rPr lang="es-ES" sz="3800" dirty="0" smtClean="0">
                <a:solidFill>
                  <a:schemeClr val="tx1"/>
                </a:solidFill>
              </a:rPr>
              <a:t> </a:t>
            </a:r>
            <a:r>
              <a:rPr lang="es-ES" sz="3800" dirty="0" err="1" smtClean="0">
                <a:solidFill>
                  <a:schemeClr val="tx1"/>
                </a:solidFill>
              </a:rPr>
              <a:t>auxiliaries</a:t>
            </a:r>
            <a:r>
              <a:rPr lang="es-ES" sz="3800" dirty="0" smtClean="0">
                <a:solidFill>
                  <a:schemeClr val="tx1"/>
                </a:solidFill>
              </a:rPr>
              <a:t> “</a:t>
            </a:r>
            <a:r>
              <a:rPr lang="es-ES" sz="3800" i="1" dirty="0" err="1" smtClean="0">
                <a:solidFill>
                  <a:schemeClr val="tx1"/>
                </a:solidFill>
              </a:rPr>
              <a:t>should</a:t>
            </a:r>
            <a:r>
              <a:rPr lang="es-ES" sz="3800" i="1" dirty="0" smtClean="0">
                <a:solidFill>
                  <a:schemeClr val="tx1"/>
                </a:solidFill>
              </a:rPr>
              <a:t>/</a:t>
            </a:r>
            <a:r>
              <a:rPr lang="es-ES" sz="3800" i="1" dirty="0" err="1" smtClean="0">
                <a:solidFill>
                  <a:schemeClr val="tx1"/>
                </a:solidFill>
              </a:rPr>
              <a:t>were</a:t>
            </a:r>
            <a:r>
              <a:rPr lang="es-ES" sz="3800" i="1" dirty="0" smtClean="0">
                <a:solidFill>
                  <a:schemeClr val="tx1"/>
                </a:solidFill>
              </a:rPr>
              <a:t>/</a:t>
            </a:r>
            <a:r>
              <a:rPr lang="es-ES" sz="3800" i="1" dirty="0" err="1" smtClean="0">
                <a:solidFill>
                  <a:schemeClr val="tx1"/>
                </a:solidFill>
              </a:rPr>
              <a:t>had</a:t>
            </a:r>
            <a:r>
              <a:rPr lang="es-ES" sz="3800" dirty="0" smtClean="0">
                <a:solidFill>
                  <a:schemeClr val="tx1"/>
                </a:solidFill>
              </a:rPr>
              <a:t>”:</a:t>
            </a:r>
          </a:p>
          <a:p>
            <a:pPr>
              <a:buFont typeface="Wingdings" pitchFamily="2" charset="2"/>
              <a:buChar char="§"/>
            </a:pPr>
            <a:r>
              <a:rPr lang="es-ES_tradnl" sz="3800" b="1" dirty="0" err="1" smtClean="0">
                <a:solidFill>
                  <a:schemeClr val="tx1"/>
                </a:solidFill>
              </a:rPr>
              <a:t>First</a:t>
            </a:r>
            <a:r>
              <a:rPr lang="es-ES_tradnl" sz="3800" b="1" dirty="0" smtClean="0">
                <a:solidFill>
                  <a:schemeClr val="tx1"/>
                </a:solidFill>
              </a:rPr>
              <a:t> </a:t>
            </a:r>
            <a:r>
              <a:rPr lang="es-ES_tradnl" sz="3800" b="1" dirty="0" err="1" smtClean="0">
                <a:solidFill>
                  <a:schemeClr val="tx1"/>
                </a:solidFill>
              </a:rPr>
              <a:t>conditional</a:t>
            </a:r>
            <a:r>
              <a:rPr lang="es-ES_tradnl" sz="3800" dirty="0" smtClean="0">
                <a:solidFill>
                  <a:schemeClr val="tx1"/>
                </a:solidFill>
              </a:rPr>
              <a:t>: SHOULD + SUBJECT + INFINITIVE VERB</a:t>
            </a:r>
          </a:p>
          <a:p>
            <a:pPr marL="0" indent="0">
              <a:buNone/>
            </a:pPr>
            <a:r>
              <a:rPr lang="es-ES" sz="3800" dirty="0" err="1" smtClean="0">
                <a:solidFill>
                  <a:srgbClr val="0070C0"/>
                </a:solidFill>
              </a:rPr>
              <a:t>If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you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arrive</a:t>
            </a:r>
            <a:r>
              <a:rPr lang="es-ES" sz="3800" dirty="0" smtClean="0">
                <a:solidFill>
                  <a:srgbClr val="0070C0"/>
                </a:solidFill>
              </a:rPr>
              <a:t> late, </a:t>
            </a:r>
            <a:r>
              <a:rPr lang="es-ES" sz="3800" dirty="0" err="1" smtClean="0">
                <a:solidFill>
                  <a:srgbClr val="0070C0"/>
                </a:solidFill>
              </a:rPr>
              <a:t>go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straight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to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my</a:t>
            </a:r>
            <a:r>
              <a:rPr lang="es-ES" sz="3800" dirty="0" smtClean="0">
                <a:solidFill>
                  <a:srgbClr val="0070C0"/>
                </a:solidFill>
              </a:rPr>
              <a:t> office. </a:t>
            </a:r>
            <a:r>
              <a:rPr lang="es-ES" sz="3800" dirty="0" smtClean="0">
                <a:solidFill>
                  <a:srgbClr val="0070C0"/>
                </a:solidFill>
                <a:sym typeface="Wingdings" pitchFamily="2" charset="2"/>
              </a:rPr>
              <a:t></a:t>
            </a:r>
          </a:p>
          <a:p>
            <a:pPr marL="0" indent="0">
              <a:buNone/>
            </a:pPr>
            <a:r>
              <a:rPr lang="es-ES" sz="3800" b="1" u="sng" dirty="0" err="1" smtClean="0">
                <a:solidFill>
                  <a:srgbClr val="0070C0"/>
                </a:solidFill>
              </a:rPr>
              <a:t>Should</a:t>
            </a:r>
            <a:r>
              <a:rPr lang="es-ES" sz="3800" b="1" dirty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you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arrive</a:t>
            </a:r>
            <a:r>
              <a:rPr lang="es-ES" sz="3800" dirty="0" smtClean="0">
                <a:solidFill>
                  <a:srgbClr val="0070C0"/>
                </a:solidFill>
              </a:rPr>
              <a:t> late, </a:t>
            </a:r>
            <a:r>
              <a:rPr lang="es-ES" sz="3800" dirty="0" err="1" smtClean="0">
                <a:solidFill>
                  <a:srgbClr val="0070C0"/>
                </a:solidFill>
              </a:rPr>
              <a:t>go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straight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to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my</a:t>
            </a:r>
            <a:r>
              <a:rPr lang="es-ES" sz="3800" dirty="0" smtClean="0">
                <a:solidFill>
                  <a:srgbClr val="0070C0"/>
                </a:solidFill>
              </a:rPr>
              <a:t> office.</a:t>
            </a:r>
            <a:endParaRPr lang="es-ES" sz="3800" dirty="0" smtClean="0">
              <a:solidFill>
                <a:srgbClr val="0070C0"/>
              </a:solidFill>
              <a:sym typeface="Wingdings" pitchFamily="2" charset="2"/>
            </a:endParaRPr>
          </a:p>
          <a:p>
            <a:pPr>
              <a:buFont typeface="Wingdings" pitchFamily="2" charset="2"/>
              <a:buChar char="§"/>
            </a:pPr>
            <a:r>
              <a:rPr lang="es-ES_tradnl" sz="3800" b="1" dirty="0" err="1" smtClean="0">
                <a:solidFill>
                  <a:schemeClr val="tx1"/>
                </a:solidFill>
              </a:rPr>
              <a:t>Second</a:t>
            </a:r>
            <a:r>
              <a:rPr lang="es-ES_tradnl" sz="3800" b="1" dirty="0" smtClean="0">
                <a:solidFill>
                  <a:schemeClr val="tx1"/>
                </a:solidFill>
              </a:rPr>
              <a:t> </a:t>
            </a:r>
            <a:r>
              <a:rPr lang="es-ES_tradnl" sz="3800" b="1" dirty="0" err="1" smtClean="0">
                <a:solidFill>
                  <a:schemeClr val="tx1"/>
                </a:solidFill>
              </a:rPr>
              <a:t>conditional</a:t>
            </a:r>
            <a:r>
              <a:rPr lang="es-ES_tradnl" sz="3800" dirty="0" smtClean="0">
                <a:solidFill>
                  <a:schemeClr val="tx1"/>
                </a:solidFill>
              </a:rPr>
              <a:t>: WERE + SUBJECT + TO-INFINITIVE VERB</a:t>
            </a:r>
          </a:p>
          <a:p>
            <a:pPr marL="0" indent="0">
              <a:buNone/>
            </a:pPr>
            <a:r>
              <a:rPr lang="es-ES" sz="3800" dirty="0" err="1">
                <a:solidFill>
                  <a:srgbClr val="0070C0"/>
                </a:solidFill>
              </a:rPr>
              <a:t>If</a:t>
            </a:r>
            <a:r>
              <a:rPr lang="es-ES" sz="3800" dirty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we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reduced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the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price</a:t>
            </a:r>
            <a:r>
              <a:rPr lang="es-ES" sz="3800" dirty="0" smtClean="0">
                <a:solidFill>
                  <a:srgbClr val="0070C0"/>
                </a:solidFill>
              </a:rPr>
              <a:t>, </a:t>
            </a:r>
            <a:r>
              <a:rPr lang="es-ES" sz="3800" dirty="0" err="1" smtClean="0">
                <a:solidFill>
                  <a:srgbClr val="0070C0"/>
                </a:solidFill>
              </a:rPr>
              <a:t>we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would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make</a:t>
            </a:r>
            <a:r>
              <a:rPr lang="es-ES" sz="3800" dirty="0" smtClean="0">
                <a:solidFill>
                  <a:srgbClr val="0070C0"/>
                </a:solidFill>
              </a:rPr>
              <a:t> no </a:t>
            </a:r>
            <a:r>
              <a:rPr lang="es-ES" sz="3800" dirty="0" err="1" smtClean="0">
                <a:solidFill>
                  <a:srgbClr val="0070C0"/>
                </a:solidFill>
              </a:rPr>
              <a:t>profit</a:t>
            </a:r>
            <a:r>
              <a:rPr lang="es-ES" sz="3800" dirty="0" smtClean="0">
                <a:solidFill>
                  <a:srgbClr val="0070C0"/>
                </a:solidFill>
              </a:rPr>
              <a:t>. </a:t>
            </a:r>
            <a:r>
              <a:rPr lang="es-ES" sz="3800" dirty="0" smtClean="0">
                <a:solidFill>
                  <a:srgbClr val="0070C0"/>
                </a:solidFill>
                <a:sym typeface="Wingdings" pitchFamily="2" charset="2"/>
              </a:rPr>
              <a:t></a:t>
            </a:r>
            <a:endParaRPr lang="es-ES" sz="3800" dirty="0">
              <a:solidFill>
                <a:srgbClr val="0070C0"/>
              </a:solidFill>
              <a:sym typeface="Wingdings" pitchFamily="2" charset="2"/>
            </a:endParaRPr>
          </a:p>
          <a:p>
            <a:pPr marL="0" indent="0">
              <a:buNone/>
            </a:pPr>
            <a:r>
              <a:rPr lang="es-ES" sz="3800" b="1" u="sng" dirty="0" err="1" smtClean="0">
                <a:solidFill>
                  <a:srgbClr val="0070C0"/>
                </a:solidFill>
              </a:rPr>
              <a:t>Were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we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to</a:t>
            </a:r>
            <a:r>
              <a:rPr lang="es-ES" sz="3800" dirty="0" smtClean="0">
                <a:solidFill>
                  <a:srgbClr val="0070C0"/>
                </a:solidFill>
              </a:rPr>
              <a:t> reduce </a:t>
            </a:r>
            <a:r>
              <a:rPr lang="es-ES" sz="3800" dirty="0" err="1" smtClean="0">
                <a:solidFill>
                  <a:srgbClr val="0070C0"/>
                </a:solidFill>
              </a:rPr>
              <a:t>the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price</a:t>
            </a:r>
            <a:r>
              <a:rPr lang="es-ES" sz="3800" dirty="0" smtClean="0">
                <a:solidFill>
                  <a:srgbClr val="0070C0"/>
                </a:solidFill>
              </a:rPr>
              <a:t>, </a:t>
            </a:r>
            <a:r>
              <a:rPr lang="es-ES" sz="3800" dirty="0" err="1" smtClean="0">
                <a:solidFill>
                  <a:srgbClr val="0070C0"/>
                </a:solidFill>
              </a:rPr>
              <a:t>we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would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make</a:t>
            </a:r>
            <a:r>
              <a:rPr lang="es-ES" sz="3800" dirty="0" smtClean="0">
                <a:solidFill>
                  <a:srgbClr val="0070C0"/>
                </a:solidFill>
              </a:rPr>
              <a:t> no </a:t>
            </a:r>
            <a:r>
              <a:rPr lang="es-ES" sz="3800" dirty="0" err="1" smtClean="0">
                <a:solidFill>
                  <a:srgbClr val="0070C0"/>
                </a:solidFill>
              </a:rPr>
              <a:t>profit</a:t>
            </a:r>
            <a:r>
              <a:rPr lang="es-ES" sz="3800" dirty="0" smtClean="0">
                <a:solidFill>
                  <a:srgbClr val="0070C0"/>
                </a:solidFill>
              </a:rPr>
              <a:t>.</a:t>
            </a:r>
            <a:endParaRPr lang="es-ES" sz="3800" dirty="0">
              <a:solidFill>
                <a:srgbClr val="0070C0"/>
              </a:solidFill>
              <a:sym typeface="Wingdings" pitchFamily="2" charset="2"/>
            </a:endParaRPr>
          </a:p>
          <a:p>
            <a:pPr>
              <a:buFont typeface="Wingdings" pitchFamily="2" charset="2"/>
              <a:buChar char="§"/>
            </a:pPr>
            <a:r>
              <a:rPr lang="es-ES_tradnl" sz="3800" b="1" dirty="0" err="1" smtClean="0">
                <a:solidFill>
                  <a:schemeClr val="tx1"/>
                </a:solidFill>
              </a:rPr>
              <a:t>Third</a:t>
            </a:r>
            <a:r>
              <a:rPr lang="es-ES_tradnl" sz="3800" b="1" dirty="0" smtClean="0">
                <a:solidFill>
                  <a:schemeClr val="tx1"/>
                </a:solidFill>
              </a:rPr>
              <a:t> </a:t>
            </a:r>
            <a:r>
              <a:rPr lang="es-ES_tradnl" sz="3800" b="1" dirty="0" err="1" smtClean="0">
                <a:solidFill>
                  <a:schemeClr val="tx1"/>
                </a:solidFill>
              </a:rPr>
              <a:t>conditional</a:t>
            </a:r>
            <a:r>
              <a:rPr lang="es-ES_tradnl" sz="3800" dirty="0" smtClean="0">
                <a:solidFill>
                  <a:schemeClr val="tx1"/>
                </a:solidFill>
              </a:rPr>
              <a:t>: HAD + SUBJECT + PAST PERFECT VERB</a:t>
            </a:r>
          </a:p>
          <a:p>
            <a:pPr marL="0" indent="0">
              <a:buNone/>
            </a:pPr>
            <a:r>
              <a:rPr lang="es-ES" sz="3800" dirty="0" err="1" smtClean="0">
                <a:solidFill>
                  <a:srgbClr val="0070C0"/>
                </a:solidFill>
              </a:rPr>
              <a:t>If</a:t>
            </a:r>
            <a:r>
              <a:rPr lang="es-ES" sz="3800" dirty="0" smtClean="0">
                <a:solidFill>
                  <a:srgbClr val="0070C0"/>
                </a:solidFill>
              </a:rPr>
              <a:t> I </a:t>
            </a:r>
            <a:r>
              <a:rPr lang="es-ES" sz="3800" dirty="0" err="1" smtClean="0">
                <a:solidFill>
                  <a:srgbClr val="0070C0"/>
                </a:solidFill>
              </a:rPr>
              <a:t>had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known</a:t>
            </a:r>
            <a:r>
              <a:rPr lang="es-ES" sz="3800" dirty="0" smtClean="0">
                <a:solidFill>
                  <a:srgbClr val="0070C0"/>
                </a:solidFill>
              </a:rPr>
              <a:t>, I </a:t>
            </a:r>
            <a:r>
              <a:rPr lang="es-ES" sz="3800" dirty="0" err="1" smtClean="0">
                <a:solidFill>
                  <a:srgbClr val="0070C0"/>
                </a:solidFill>
              </a:rPr>
              <a:t>would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have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protested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strongly</a:t>
            </a:r>
            <a:r>
              <a:rPr lang="es-ES" sz="3800" dirty="0" smtClean="0">
                <a:solidFill>
                  <a:srgbClr val="0070C0"/>
                </a:solidFill>
              </a:rPr>
              <a:t>. </a:t>
            </a:r>
            <a:r>
              <a:rPr lang="es-ES" sz="3800" dirty="0" smtClean="0">
                <a:solidFill>
                  <a:srgbClr val="0070C0"/>
                </a:solidFill>
                <a:sym typeface="Wingdings" pitchFamily="2" charset="2"/>
              </a:rPr>
              <a:t></a:t>
            </a:r>
            <a:endParaRPr lang="es-ES" sz="3800" dirty="0">
              <a:solidFill>
                <a:srgbClr val="0070C0"/>
              </a:solidFill>
              <a:sym typeface="Wingdings" pitchFamily="2" charset="2"/>
            </a:endParaRPr>
          </a:p>
          <a:p>
            <a:pPr marL="0" indent="0">
              <a:buNone/>
            </a:pPr>
            <a:r>
              <a:rPr lang="es-ES_tradnl" sz="3800" b="1" u="sng" dirty="0" err="1" smtClean="0">
                <a:solidFill>
                  <a:srgbClr val="0070C0"/>
                </a:solidFill>
                <a:sym typeface="Wingdings" pitchFamily="2" charset="2"/>
              </a:rPr>
              <a:t>Had</a:t>
            </a:r>
            <a:r>
              <a:rPr lang="es-ES_tradnl" sz="3800" dirty="0" smtClean="0">
                <a:solidFill>
                  <a:srgbClr val="0070C0"/>
                </a:solidFill>
                <a:sym typeface="Wingdings" pitchFamily="2" charset="2"/>
              </a:rPr>
              <a:t> I </a:t>
            </a:r>
            <a:r>
              <a:rPr lang="es-ES_tradnl" sz="3800" dirty="0" err="1" smtClean="0">
                <a:solidFill>
                  <a:srgbClr val="0070C0"/>
                </a:solidFill>
                <a:sym typeface="Wingdings" pitchFamily="2" charset="2"/>
              </a:rPr>
              <a:t>known</a:t>
            </a:r>
            <a:r>
              <a:rPr lang="es-ES_tradnl" sz="3800" dirty="0" smtClean="0">
                <a:solidFill>
                  <a:srgbClr val="0070C0"/>
                </a:solidFill>
                <a:sym typeface="Wingdings" pitchFamily="2" charset="2"/>
              </a:rPr>
              <a:t>, I </a:t>
            </a:r>
            <a:r>
              <a:rPr lang="es-ES_tradnl" sz="3800" dirty="0" err="1" smtClean="0">
                <a:solidFill>
                  <a:srgbClr val="0070C0"/>
                </a:solidFill>
                <a:sym typeface="Wingdings" pitchFamily="2" charset="2"/>
              </a:rPr>
              <a:t>would</a:t>
            </a:r>
            <a:r>
              <a:rPr lang="es-ES_tradnl" sz="3800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_tradnl" sz="3800" dirty="0" err="1" smtClean="0">
                <a:solidFill>
                  <a:srgbClr val="0070C0"/>
                </a:solidFill>
                <a:sym typeface="Wingdings" pitchFamily="2" charset="2"/>
              </a:rPr>
              <a:t>have</a:t>
            </a:r>
            <a:r>
              <a:rPr lang="es-ES_tradnl" sz="3800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_tradnl" sz="3800" dirty="0" err="1" smtClean="0">
                <a:solidFill>
                  <a:srgbClr val="0070C0"/>
                </a:solidFill>
                <a:sym typeface="Wingdings" pitchFamily="2" charset="2"/>
              </a:rPr>
              <a:t>protested</a:t>
            </a:r>
            <a:r>
              <a:rPr lang="es-ES_tradnl" sz="3800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_tradnl" sz="3800" dirty="0" err="1" smtClean="0">
                <a:solidFill>
                  <a:srgbClr val="0070C0"/>
                </a:solidFill>
                <a:sym typeface="Wingdings" pitchFamily="2" charset="2"/>
              </a:rPr>
              <a:t>strongly</a:t>
            </a:r>
            <a:r>
              <a:rPr lang="es-ES_tradnl" sz="3800" dirty="0" smtClean="0">
                <a:solidFill>
                  <a:srgbClr val="0070C0"/>
                </a:solidFill>
                <a:sym typeface="Wingdings" pitchFamily="2" charset="2"/>
              </a:rPr>
              <a:t>.</a:t>
            </a:r>
            <a:endParaRPr lang="es-ES" sz="3800" b="1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es-ES" b="1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es-ES" b="1" dirty="0">
              <a:solidFill>
                <a:srgbClr val="00B050"/>
              </a:solidFill>
            </a:endParaRPr>
          </a:p>
          <a:p>
            <a:pPr>
              <a:buNone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1791136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s-ES" b="1" dirty="0" err="1" smtClean="0">
                <a:solidFill>
                  <a:srgbClr val="0070C0"/>
                </a:solidFill>
              </a:rPr>
              <a:t>Inversion</a:t>
            </a:r>
            <a:endParaRPr lang="es-ES" b="1" dirty="0">
              <a:solidFill>
                <a:srgbClr val="0070C0"/>
              </a:solidFill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s-ES" b="1" u="sng" dirty="0" smtClean="0"/>
              <a:t>Uses</a:t>
            </a:r>
            <a:r>
              <a:rPr lang="es-ES" dirty="0" smtClean="0"/>
              <a:t>:</a:t>
            </a:r>
          </a:p>
          <a:p>
            <a:pPr>
              <a:buNone/>
            </a:pPr>
            <a:r>
              <a:rPr lang="es-ES" sz="2600" dirty="0" err="1" smtClean="0"/>
              <a:t>We</a:t>
            </a:r>
            <a:r>
              <a:rPr lang="es-ES" sz="2600" dirty="0" smtClean="0"/>
              <a:t> </a:t>
            </a:r>
            <a:r>
              <a:rPr lang="es-ES" sz="2600" dirty="0" err="1" smtClean="0"/>
              <a:t>find</a:t>
            </a:r>
            <a:r>
              <a:rPr lang="es-ES" sz="2600" dirty="0" smtClean="0"/>
              <a:t> </a:t>
            </a:r>
            <a:r>
              <a:rPr lang="es-ES" sz="2600" dirty="0" err="1" smtClean="0"/>
              <a:t>the</a:t>
            </a:r>
            <a:r>
              <a:rPr lang="es-ES" sz="2600" dirty="0" smtClean="0"/>
              <a:t> </a:t>
            </a:r>
            <a:r>
              <a:rPr lang="es-ES" sz="2600" dirty="0" err="1" smtClean="0"/>
              <a:t>word</a:t>
            </a:r>
            <a:r>
              <a:rPr lang="es-ES" sz="2600" dirty="0" smtClean="0"/>
              <a:t> </a:t>
            </a:r>
            <a:r>
              <a:rPr lang="es-ES" sz="2600" dirty="0" err="1" smtClean="0"/>
              <a:t>order</a:t>
            </a:r>
            <a:r>
              <a:rPr lang="es-ES" sz="2600" dirty="0" smtClean="0"/>
              <a:t> EMPHASIZED ELEMENT + AUXIL.(=MAIN VERB) + SUBJECT:</a:t>
            </a:r>
          </a:p>
          <a:p>
            <a:pPr>
              <a:buNone/>
            </a:pPr>
            <a:endParaRPr lang="es-ES" sz="2900" dirty="0" smtClean="0"/>
          </a:p>
          <a:p>
            <a:pPr>
              <a:buFont typeface="Wingdings" pitchFamily="2" charset="2"/>
              <a:buChar char="§"/>
            </a:pPr>
            <a:r>
              <a:rPr lang="es-ES" dirty="0" err="1" smtClean="0"/>
              <a:t>When</a:t>
            </a:r>
            <a:r>
              <a:rPr lang="es-ES" dirty="0" smtClean="0"/>
              <a:t> “so”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used</a:t>
            </a:r>
            <a:r>
              <a:rPr lang="es-ES" dirty="0" smtClean="0"/>
              <a:t> at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beginning</a:t>
            </a:r>
            <a:r>
              <a:rPr lang="es-ES" dirty="0" smtClean="0"/>
              <a:t> of a </a:t>
            </a:r>
            <a:r>
              <a:rPr lang="es-ES" dirty="0" err="1" smtClean="0"/>
              <a:t>sentence</a:t>
            </a:r>
            <a:r>
              <a:rPr lang="es-ES" dirty="0" smtClean="0"/>
              <a:t>/</a:t>
            </a:r>
            <a:r>
              <a:rPr lang="es-ES" dirty="0" err="1" smtClean="0"/>
              <a:t>clause</a:t>
            </a:r>
            <a:r>
              <a:rPr lang="es-ES" dirty="0" smtClean="0"/>
              <a:t>:</a:t>
            </a:r>
          </a:p>
          <a:p>
            <a:pPr marL="0" indent="0">
              <a:buNone/>
            </a:pPr>
            <a:r>
              <a:rPr lang="es-ES" b="1" u="sng" dirty="0" smtClean="0">
                <a:solidFill>
                  <a:srgbClr val="0070C0"/>
                </a:solidFill>
              </a:rPr>
              <a:t>So </a:t>
            </a:r>
            <a:r>
              <a:rPr lang="es-ES" b="1" u="sng" dirty="0" err="1" smtClean="0">
                <a:solidFill>
                  <a:srgbClr val="0070C0"/>
                </a:solidFill>
              </a:rPr>
              <a:t>successful</a:t>
            </a:r>
            <a:r>
              <a:rPr lang="es-ES" b="1" dirty="0" smtClean="0">
                <a:solidFill>
                  <a:srgbClr val="0070C0"/>
                </a:solidFill>
              </a:rPr>
              <a:t> </a:t>
            </a:r>
            <a:r>
              <a:rPr lang="es-ES" dirty="0" err="1" smtClean="0">
                <a:solidFill>
                  <a:srgbClr val="0070C0"/>
                </a:solidFill>
              </a:rPr>
              <a:t>was</a:t>
            </a: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dirty="0" err="1" smtClean="0">
                <a:solidFill>
                  <a:srgbClr val="0070C0"/>
                </a:solidFill>
              </a:rPr>
              <a:t>her</a:t>
            </a: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dirty="0" err="1" smtClean="0">
                <a:solidFill>
                  <a:srgbClr val="0070C0"/>
                </a:solidFill>
              </a:rPr>
              <a:t>business</a:t>
            </a: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b="1" dirty="0" err="1" smtClean="0">
                <a:solidFill>
                  <a:srgbClr val="0070C0"/>
                </a:solidFill>
              </a:rPr>
              <a:t>that</a:t>
            </a:r>
            <a:r>
              <a:rPr lang="es-ES" dirty="0" smtClean="0">
                <a:solidFill>
                  <a:srgbClr val="0070C0"/>
                </a:solidFill>
              </a:rPr>
              <a:t> Marie </a:t>
            </a:r>
            <a:r>
              <a:rPr lang="es-ES" dirty="0" err="1" smtClean="0">
                <a:solidFill>
                  <a:srgbClr val="0070C0"/>
                </a:solidFill>
              </a:rPr>
              <a:t>retired</a:t>
            </a:r>
            <a:r>
              <a:rPr lang="es-ES" dirty="0" smtClean="0">
                <a:solidFill>
                  <a:srgbClr val="0070C0"/>
                </a:solidFill>
              </a:rPr>
              <a:t> at </a:t>
            </a:r>
            <a:r>
              <a:rPr lang="es-ES" dirty="0" err="1" smtClean="0">
                <a:solidFill>
                  <a:srgbClr val="0070C0"/>
                </a:solidFill>
              </a:rPr>
              <a:t>the</a:t>
            </a: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dirty="0" err="1" smtClean="0">
                <a:solidFill>
                  <a:srgbClr val="0070C0"/>
                </a:solidFill>
              </a:rPr>
              <a:t>age</a:t>
            </a:r>
            <a:r>
              <a:rPr lang="es-ES" dirty="0" smtClean="0">
                <a:solidFill>
                  <a:srgbClr val="0070C0"/>
                </a:solidFill>
              </a:rPr>
              <a:t> of 50. </a:t>
            </a:r>
          </a:p>
          <a:p>
            <a:pPr>
              <a:buNone/>
            </a:pPr>
            <a:r>
              <a:rPr lang="es-ES" dirty="0" err="1" smtClean="0">
                <a:solidFill>
                  <a:srgbClr val="0070C0"/>
                </a:solidFill>
                <a:sym typeface="Wingdings" pitchFamily="2" charset="2"/>
              </a:rPr>
              <a:t>We</a:t>
            </a:r>
            <a:r>
              <a:rPr lang="es-ES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" dirty="0" err="1">
                <a:solidFill>
                  <a:srgbClr val="0070C0"/>
                </a:solidFill>
                <a:sym typeface="Wingdings" pitchFamily="2" charset="2"/>
              </a:rPr>
              <a:t>left</a:t>
            </a:r>
            <a:r>
              <a:rPr lang="es-ES" dirty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" dirty="0" err="1">
                <a:solidFill>
                  <a:srgbClr val="0070C0"/>
                </a:solidFill>
                <a:sym typeface="Wingdings" pitchFamily="2" charset="2"/>
              </a:rPr>
              <a:t>early</a:t>
            </a:r>
            <a:r>
              <a:rPr lang="es-ES" dirty="0">
                <a:solidFill>
                  <a:srgbClr val="0070C0"/>
                </a:solidFill>
                <a:sym typeface="Wingdings" pitchFamily="2" charset="2"/>
              </a:rPr>
              <a:t> and </a:t>
            </a:r>
            <a:r>
              <a:rPr lang="es-ES" b="1" u="sng" dirty="0">
                <a:solidFill>
                  <a:srgbClr val="0070C0"/>
                </a:solidFill>
                <a:sym typeface="Wingdings" pitchFamily="2" charset="2"/>
              </a:rPr>
              <a:t>so</a:t>
            </a:r>
            <a:r>
              <a:rPr lang="es-ES" dirty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" dirty="0" err="1">
                <a:solidFill>
                  <a:srgbClr val="0070C0"/>
                </a:solidFill>
                <a:sym typeface="Wingdings" pitchFamily="2" charset="2"/>
              </a:rPr>
              <a:t>did</a:t>
            </a:r>
            <a:r>
              <a:rPr lang="es-ES" dirty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" dirty="0" err="1">
                <a:solidFill>
                  <a:srgbClr val="0070C0"/>
                </a:solidFill>
                <a:sym typeface="Wingdings" pitchFamily="2" charset="2"/>
              </a:rPr>
              <a:t>my</a:t>
            </a:r>
            <a:r>
              <a:rPr lang="es-ES" dirty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" dirty="0" err="1">
                <a:solidFill>
                  <a:srgbClr val="0070C0"/>
                </a:solidFill>
                <a:sym typeface="Wingdings" pitchFamily="2" charset="2"/>
              </a:rPr>
              <a:t>friends</a:t>
            </a:r>
            <a:r>
              <a:rPr lang="es-ES" dirty="0">
                <a:solidFill>
                  <a:srgbClr val="0070C0"/>
                </a:solidFill>
                <a:sym typeface="Wingdings" pitchFamily="2" charset="2"/>
              </a:rPr>
              <a:t>.</a:t>
            </a:r>
          </a:p>
          <a:p>
            <a:pPr>
              <a:buNone/>
            </a:pPr>
            <a:r>
              <a:rPr lang="es-ES_tradnl" dirty="0">
                <a:solidFill>
                  <a:srgbClr val="0070C0"/>
                </a:solidFill>
                <a:sym typeface="Wingdings" pitchFamily="2" charset="2"/>
              </a:rPr>
              <a:t>A: </a:t>
            </a:r>
            <a:r>
              <a:rPr lang="es-ES_tradnl" dirty="0" err="1">
                <a:solidFill>
                  <a:srgbClr val="0070C0"/>
                </a:solidFill>
                <a:sym typeface="Wingdings" pitchFamily="2" charset="2"/>
              </a:rPr>
              <a:t>I’m</a:t>
            </a:r>
            <a:r>
              <a:rPr lang="es-ES_tradnl" dirty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s-ES_tradnl" dirty="0" err="1">
                <a:solidFill>
                  <a:srgbClr val="0070C0"/>
                </a:solidFill>
                <a:sym typeface="Wingdings" pitchFamily="2" charset="2"/>
              </a:rPr>
              <a:t>hungry</a:t>
            </a:r>
            <a:r>
              <a:rPr lang="es-ES_tradnl" dirty="0">
                <a:solidFill>
                  <a:srgbClr val="0070C0"/>
                </a:solidFill>
                <a:sym typeface="Wingdings" pitchFamily="2" charset="2"/>
              </a:rPr>
              <a:t>. B: </a:t>
            </a:r>
            <a:r>
              <a:rPr lang="es-ES_tradnl" b="1" u="sng" dirty="0">
                <a:solidFill>
                  <a:srgbClr val="0070C0"/>
                </a:solidFill>
                <a:sym typeface="Wingdings" pitchFamily="2" charset="2"/>
              </a:rPr>
              <a:t>So</a:t>
            </a:r>
            <a:r>
              <a:rPr lang="es-ES_tradnl" dirty="0">
                <a:solidFill>
                  <a:srgbClr val="0070C0"/>
                </a:solidFill>
                <a:sym typeface="Wingdings" pitchFamily="2" charset="2"/>
              </a:rPr>
              <a:t> am I.</a:t>
            </a:r>
            <a:endParaRPr lang="es-ES" dirty="0">
              <a:solidFill>
                <a:srgbClr val="0070C0"/>
              </a:solidFill>
              <a:sym typeface="Wingdings" pitchFamily="2" charset="2"/>
            </a:endParaRPr>
          </a:p>
          <a:p>
            <a:pPr marL="0" indent="0">
              <a:buNone/>
            </a:pPr>
            <a:endParaRPr lang="es-ES" dirty="0" smtClean="0"/>
          </a:p>
          <a:p>
            <a:pPr>
              <a:buFont typeface="Wingdings" pitchFamily="2" charset="2"/>
              <a:buChar char="§"/>
            </a:pPr>
            <a:r>
              <a:rPr lang="es-ES" dirty="0" err="1" smtClean="0"/>
              <a:t>When</a:t>
            </a:r>
            <a:r>
              <a:rPr lang="es-ES" dirty="0" smtClean="0"/>
              <a:t> </a:t>
            </a:r>
            <a:r>
              <a:rPr lang="es-ES" dirty="0"/>
              <a:t>“</a:t>
            </a:r>
            <a:r>
              <a:rPr lang="es-ES" dirty="0" err="1" smtClean="0"/>
              <a:t>such</a:t>
            </a:r>
            <a:r>
              <a:rPr lang="es-ES" dirty="0" smtClean="0"/>
              <a:t>” </a:t>
            </a:r>
            <a:r>
              <a:rPr lang="es-ES" dirty="0" err="1"/>
              <a:t>is</a:t>
            </a:r>
            <a:r>
              <a:rPr lang="es-ES" dirty="0"/>
              <a:t> </a:t>
            </a:r>
            <a:r>
              <a:rPr lang="es-ES" dirty="0" err="1"/>
              <a:t>used</a:t>
            </a:r>
            <a:r>
              <a:rPr lang="es-ES" dirty="0"/>
              <a:t> at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beginning</a:t>
            </a:r>
            <a:r>
              <a:rPr lang="es-ES" dirty="0"/>
              <a:t> of a </a:t>
            </a:r>
            <a:r>
              <a:rPr lang="es-ES" dirty="0" err="1" smtClean="0"/>
              <a:t>sentence</a:t>
            </a:r>
            <a:r>
              <a:rPr lang="es-ES" dirty="0" smtClean="0"/>
              <a:t>:</a:t>
            </a:r>
            <a:endParaRPr lang="es-ES" dirty="0"/>
          </a:p>
          <a:p>
            <a:pPr marL="0" indent="0">
              <a:buNone/>
            </a:pPr>
            <a:r>
              <a:rPr lang="es-ES" b="1" u="sng" dirty="0" err="1" smtClean="0">
                <a:solidFill>
                  <a:srgbClr val="0070C0"/>
                </a:solidFill>
              </a:rPr>
              <a:t>Such</a:t>
            </a: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dirty="0" err="1" smtClean="0">
                <a:solidFill>
                  <a:srgbClr val="0070C0"/>
                </a:solidFill>
              </a:rPr>
              <a:t>is</a:t>
            </a: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dirty="0" err="1" smtClean="0">
                <a:solidFill>
                  <a:srgbClr val="0070C0"/>
                </a:solidFill>
              </a:rPr>
              <a:t>the</a:t>
            </a: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dirty="0" err="1" smtClean="0">
                <a:solidFill>
                  <a:srgbClr val="0070C0"/>
                </a:solidFill>
              </a:rPr>
              <a:t>popularity</a:t>
            </a:r>
            <a:r>
              <a:rPr lang="es-ES" dirty="0" smtClean="0">
                <a:solidFill>
                  <a:srgbClr val="0070C0"/>
                </a:solidFill>
              </a:rPr>
              <a:t> of </a:t>
            </a:r>
            <a:r>
              <a:rPr lang="es-ES" dirty="0" err="1" smtClean="0">
                <a:solidFill>
                  <a:srgbClr val="0070C0"/>
                </a:solidFill>
              </a:rPr>
              <a:t>the</a:t>
            </a:r>
            <a:r>
              <a:rPr lang="es-ES" dirty="0" smtClean="0">
                <a:solidFill>
                  <a:srgbClr val="0070C0"/>
                </a:solidFill>
              </a:rPr>
              <a:t>  </a:t>
            </a:r>
            <a:r>
              <a:rPr lang="es-ES" dirty="0" err="1" smtClean="0">
                <a:solidFill>
                  <a:srgbClr val="0070C0"/>
                </a:solidFill>
              </a:rPr>
              <a:t>play</a:t>
            </a: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b="1" dirty="0" err="1" smtClean="0">
                <a:solidFill>
                  <a:srgbClr val="0070C0"/>
                </a:solidFill>
              </a:rPr>
              <a:t>that</a:t>
            </a: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dirty="0" err="1" smtClean="0">
                <a:solidFill>
                  <a:srgbClr val="0070C0"/>
                </a:solidFill>
              </a:rPr>
              <a:t>the</a:t>
            </a: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dirty="0" err="1" smtClean="0">
                <a:solidFill>
                  <a:srgbClr val="0070C0"/>
                </a:solidFill>
              </a:rPr>
              <a:t>theatre</a:t>
            </a: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dirty="0" err="1" smtClean="0">
                <a:solidFill>
                  <a:srgbClr val="0070C0"/>
                </a:solidFill>
              </a:rPr>
              <a:t>is</a:t>
            </a: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dirty="0" err="1" smtClean="0">
                <a:solidFill>
                  <a:srgbClr val="0070C0"/>
                </a:solidFill>
              </a:rPr>
              <a:t>likely</a:t>
            </a: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dirty="0" err="1" smtClean="0">
                <a:solidFill>
                  <a:srgbClr val="0070C0"/>
                </a:solidFill>
              </a:rPr>
              <a:t>to</a:t>
            </a:r>
            <a:r>
              <a:rPr lang="es-ES" dirty="0" smtClean="0">
                <a:solidFill>
                  <a:srgbClr val="0070C0"/>
                </a:solidFill>
              </a:rPr>
              <a:t> be full </a:t>
            </a:r>
            <a:r>
              <a:rPr lang="es-ES" dirty="0" err="1" smtClean="0">
                <a:solidFill>
                  <a:srgbClr val="0070C0"/>
                </a:solidFill>
              </a:rPr>
              <a:t>every</a:t>
            </a: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dirty="0" err="1" smtClean="0">
                <a:solidFill>
                  <a:srgbClr val="0070C0"/>
                </a:solidFill>
              </a:rPr>
              <a:t>night</a:t>
            </a:r>
            <a:r>
              <a:rPr lang="es-ES" dirty="0" smtClean="0">
                <a:solidFill>
                  <a:srgbClr val="0070C0"/>
                </a:solidFill>
              </a:rPr>
              <a:t>.</a:t>
            </a:r>
            <a:endParaRPr lang="es-ES" dirty="0">
              <a:solidFill>
                <a:srgbClr val="0070C0"/>
              </a:solidFill>
            </a:endParaRPr>
          </a:p>
          <a:p>
            <a:pPr>
              <a:buNone/>
            </a:pPr>
            <a:endParaRPr lang="es-ES" dirty="0" smtClean="0">
              <a:solidFill>
                <a:srgbClr val="0070C0"/>
              </a:solidFill>
              <a:sym typeface="Wingdings" pitchFamily="2" charset="2"/>
            </a:endParaRP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sz="2800" b="1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es-ES" sz="2800" b="1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es-ES" b="1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es-ES" b="1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676413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s-ES" b="1" dirty="0" err="1" smtClean="0">
                <a:solidFill>
                  <a:srgbClr val="7030A0"/>
                </a:solidFill>
              </a:rPr>
              <a:t>Fronting</a:t>
            </a:r>
            <a:r>
              <a:rPr lang="es-ES" b="1" dirty="0" smtClean="0">
                <a:solidFill>
                  <a:srgbClr val="7030A0"/>
                </a:solidFill>
              </a:rPr>
              <a:t> and </a:t>
            </a:r>
            <a:r>
              <a:rPr lang="es-ES" b="1" dirty="0" err="1" smtClean="0">
                <a:solidFill>
                  <a:srgbClr val="7030A0"/>
                </a:solidFill>
              </a:rPr>
              <a:t>inversion</a:t>
            </a:r>
            <a:endParaRPr lang="es-ES" b="1" dirty="0">
              <a:solidFill>
                <a:srgbClr val="7030A0"/>
              </a:solidFill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90000"/>
              </a:lnSpc>
              <a:buNone/>
              <a:defRPr/>
            </a:pPr>
            <a:endParaRPr lang="es-ES" dirty="0" smtClean="0"/>
          </a:p>
          <a:p>
            <a:pPr>
              <a:lnSpc>
                <a:spcPct val="90000"/>
              </a:lnSpc>
              <a:buNone/>
              <a:defRPr/>
            </a:pPr>
            <a:endParaRPr lang="es-ES" dirty="0" smtClean="0"/>
          </a:p>
          <a:p>
            <a:pPr>
              <a:lnSpc>
                <a:spcPct val="90000"/>
              </a:lnSpc>
              <a:buNone/>
              <a:defRPr/>
            </a:pPr>
            <a:endParaRPr lang="es-ES" dirty="0" smtClean="0"/>
          </a:p>
          <a:p>
            <a:pPr algn="ctr">
              <a:lnSpc>
                <a:spcPct val="90000"/>
              </a:lnSpc>
              <a:buNone/>
              <a:defRPr/>
            </a:pPr>
            <a:r>
              <a:rPr lang="es-ES" dirty="0" err="1" smtClean="0"/>
              <a:t>Created</a:t>
            </a:r>
            <a:r>
              <a:rPr lang="es-ES" dirty="0" smtClean="0"/>
              <a:t> </a:t>
            </a:r>
            <a:r>
              <a:rPr lang="es-ES" dirty="0" err="1" smtClean="0"/>
              <a:t>by</a:t>
            </a:r>
            <a:r>
              <a:rPr lang="es-ES" dirty="0" smtClean="0"/>
              <a:t>:</a:t>
            </a:r>
          </a:p>
          <a:p>
            <a:pPr algn="ctr">
              <a:lnSpc>
                <a:spcPct val="90000"/>
              </a:lnSpc>
              <a:buNone/>
              <a:defRPr/>
            </a:pPr>
            <a:r>
              <a:rPr lang="es-ES" dirty="0" smtClean="0"/>
              <a:t>Carmen Luisa Pérez Amaro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</TotalTime>
  <Words>840</Words>
  <Application>Microsoft Office PowerPoint</Application>
  <PresentationFormat>Presentación en pantalla (4:3)</PresentationFormat>
  <Paragraphs>121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Tema de Office</vt:lpstr>
      <vt:lpstr>Fronting and inversion</vt:lpstr>
      <vt:lpstr>Fronting and inversion</vt:lpstr>
      <vt:lpstr>Fronting and inversion</vt:lpstr>
      <vt:lpstr>Fronting</vt:lpstr>
      <vt:lpstr>Fronting</vt:lpstr>
      <vt:lpstr>Inversion</vt:lpstr>
      <vt:lpstr>Inversion</vt:lpstr>
      <vt:lpstr>Inversion</vt:lpstr>
      <vt:lpstr>Inversion</vt:lpstr>
      <vt:lpstr>Inversion</vt:lpstr>
      <vt:lpstr>Fronting and inversion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Cleft sentences</dc:title>
  <dc:creator>Usuario</dc:creator>
  <cp:lastModifiedBy>CLuisa</cp:lastModifiedBy>
  <cp:revision>33</cp:revision>
  <dcterms:created xsi:type="dcterms:W3CDTF">2012-11-05T13:01:33Z</dcterms:created>
  <dcterms:modified xsi:type="dcterms:W3CDTF">2014-12-29T16:54:40Z</dcterms:modified>
</cp:coreProperties>
</file>